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7"/>
  </p:notesMasterIdLst>
  <p:handoutMasterIdLst>
    <p:handoutMasterId r:id="rId58"/>
  </p:handoutMasterIdLst>
  <p:sldIdLst>
    <p:sldId id="310" r:id="rId5"/>
    <p:sldId id="498" r:id="rId6"/>
    <p:sldId id="478" r:id="rId7"/>
    <p:sldId id="479" r:id="rId8"/>
    <p:sldId id="481" r:id="rId9"/>
    <p:sldId id="480" r:id="rId10"/>
    <p:sldId id="417" r:id="rId11"/>
    <p:sldId id="431" r:id="rId12"/>
    <p:sldId id="420" r:id="rId13"/>
    <p:sldId id="505" r:id="rId14"/>
    <p:sldId id="384" r:id="rId15"/>
    <p:sldId id="407" r:id="rId16"/>
    <p:sldId id="502" r:id="rId17"/>
    <p:sldId id="503" r:id="rId18"/>
    <p:sldId id="433" r:id="rId19"/>
    <p:sldId id="470" r:id="rId20"/>
    <p:sldId id="471" r:id="rId21"/>
    <p:sldId id="409" r:id="rId22"/>
    <p:sldId id="439" r:id="rId23"/>
    <p:sldId id="403" r:id="rId24"/>
    <p:sldId id="487" r:id="rId25"/>
    <p:sldId id="404" r:id="rId26"/>
    <p:sldId id="317" r:id="rId27"/>
    <p:sldId id="321" r:id="rId28"/>
    <p:sldId id="312" r:id="rId29"/>
    <p:sldId id="313" r:id="rId30"/>
    <p:sldId id="315" r:id="rId31"/>
    <p:sldId id="314" r:id="rId32"/>
    <p:sldId id="323" r:id="rId33"/>
    <p:sldId id="401" r:id="rId34"/>
    <p:sldId id="337" r:id="rId35"/>
    <p:sldId id="357" r:id="rId36"/>
    <p:sldId id="370" r:id="rId37"/>
    <p:sldId id="346" r:id="rId38"/>
    <p:sldId id="504" r:id="rId39"/>
    <p:sldId id="469" r:id="rId40"/>
    <p:sldId id="473" r:id="rId41"/>
    <p:sldId id="361" r:id="rId42"/>
    <p:sldId id="474" r:id="rId43"/>
    <p:sldId id="489" r:id="rId44"/>
    <p:sldId id="491" r:id="rId45"/>
    <p:sldId id="350" r:id="rId46"/>
    <p:sldId id="351" r:id="rId47"/>
    <p:sldId id="325" r:id="rId48"/>
    <p:sldId id="326" r:id="rId49"/>
    <p:sldId id="327" r:id="rId50"/>
    <p:sldId id="424" r:id="rId51"/>
    <p:sldId id="413" r:id="rId52"/>
    <p:sldId id="385" r:id="rId53"/>
    <p:sldId id="493" r:id="rId54"/>
    <p:sldId id="414" r:id="rId55"/>
    <p:sldId id="41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1">
          <p15:clr>
            <a:srgbClr val="A4A3A4"/>
          </p15:clr>
        </p15:guide>
        <p15:guide id="2" orient="horz" pos="3928">
          <p15:clr>
            <a:srgbClr val="A4A3A4"/>
          </p15:clr>
        </p15:guide>
        <p15:guide id="3" orient="horz" pos="142">
          <p15:clr>
            <a:srgbClr val="A4A3A4"/>
          </p15:clr>
        </p15:guide>
        <p15:guide id="4" orient="horz" pos="949">
          <p15:clr>
            <a:srgbClr val="A4A3A4"/>
          </p15:clr>
        </p15:guide>
        <p15:guide id="5" pos="5563">
          <p15:clr>
            <a:srgbClr val="A4A3A4"/>
          </p15:clr>
        </p15:guide>
        <p15:guide id="6" pos="5759">
          <p15:clr>
            <a:srgbClr val="A4A3A4"/>
          </p15:clr>
        </p15:guide>
        <p15:guide id="7" pos="350">
          <p15:clr>
            <a:srgbClr val="A4A3A4"/>
          </p15:clr>
        </p15:guide>
        <p15:guide id="8" pos="2881">
          <p15:clr>
            <a:srgbClr val="A4A3A4"/>
          </p15:clr>
        </p15:guide>
        <p15:guide id="9" pos="14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549"/>
    <a:srgbClr val="A49791"/>
    <a:srgbClr val="F4F2F1"/>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2" autoAdjust="0"/>
    <p:restoredTop sz="91304" autoAdjust="0"/>
  </p:normalViewPr>
  <p:slideViewPr>
    <p:cSldViewPr snapToGrid="0">
      <p:cViewPr varScale="1">
        <p:scale>
          <a:sx n="119" d="100"/>
          <a:sy n="119" d="100"/>
        </p:scale>
        <p:origin x="200" y="1056"/>
      </p:cViewPr>
      <p:guideLst>
        <p:guide orient="horz" pos="2541"/>
        <p:guide orient="horz" pos="3928"/>
        <p:guide orient="horz" pos="142"/>
        <p:guide orient="horz" pos="949"/>
        <p:guide pos="5563"/>
        <p:guide pos="5759"/>
        <p:guide pos="350"/>
        <p:guide pos="2881"/>
        <p:guide pos="143"/>
      </p:guideLst>
    </p:cSldViewPr>
  </p:slideViewPr>
  <p:outlineViewPr>
    <p:cViewPr>
      <p:scale>
        <a:sx n="33" d="100"/>
        <a:sy n="33" d="100"/>
      </p:scale>
      <p:origin x="0" y="-9144"/>
    </p:cViewPr>
  </p:outlineViewPr>
  <p:notesTextViewPr>
    <p:cViewPr>
      <p:scale>
        <a:sx n="100" d="100"/>
        <a:sy n="100" d="100"/>
      </p:scale>
      <p:origin x="0" y="0"/>
    </p:cViewPr>
  </p:notesTextViewPr>
  <p:sorterViewPr>
    <p:cViewPr>
      <p:scale>
        <a:sx n="150" d="100"/>
        <a:sy n="150" d="100"/>
      </p:scale>
      <p:origin x="0" y="1792"/>
    </p:cViewPr>
  </p:sorterViewPr>
  <p:notesViewPr>
    <p:cSldViewPr snapToGrid="0" snapToObjects="1">
      <p:cViewPr varScale="1">
        <p:scale>
          <a:sx n="85" d="100"/>
          <a:sy n="85" d="100"/>
        </p:scale>
        <p:origin x="330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7E0230-A911-2A4B-9288-218356E7BBF7}" type="datetimeFigureOut">
              <a:rPr lang="en-US" smtClean="0"/>
              <a:pPr/>
              <a:t>5/15/24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5AC625-A553-3B4B-88C2-3384E5BA478D}" type="slidenum">
              <a:rPr lang="en-US" smtClean="0"/>
              <a:pPr/>
              <a:t>‹#›</a:t>
            </a:fld>
            <a:endParaRPr lang="en-US" dirty="0"/>
          </a:p>
        </p:txBody>
      </p:sp>
    </p:spTree>
    <p:extLst>
      <p:ext uri="{BB962C8B-B14F-4D97-AF65-F5344CB8AC3E}">
        <p14:creationId xmlns:p14="http://schemas.microsoft.com/office/powerpoint/2010/main" val="3742045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0E3FF-F032-2943-9058-6D2AFCCE9BF7}" type="datetimeFigureOut">
              <a:rPr lang="en-US" smtClean="0"/>
              <a:pPr/>
              <a:t>5/15/24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0DD102-68D1-5B43-93FD-DADC787469FF}" type="slidenum">
              <a:rPr lang="en-US" smtClean="0"/>
              <a:pPr/>
              <a:t>‹#›</a:t>
            </a:fld>
            <a:endParaRPr lang="en-US" dirty="0"/>
          </a:p>
        </p:txBody>
      </p:sp>
    </p:spTree>
    <p:extLst>
      <p:ext uri="{BB962C8B-B14F-4D97-AF65-F5344CB8AC3E}">
        <p14:creationId xmlns:p14="http://schemas.microsoft.com/office/powerpoint/2010/main" val="33365928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 good morning from California.</a:t>
            </a:r>
          </a:p>
          <a:p>
            <a:r>
              <a:rPr lang="en-US" dirty="0"/>
              <a:t>I am pleased to share my experience and thoughts with you about these two important topics and how they inter-relate. </a:t>
            </a:r>
          </a:p>
          <a:p>
            <a:endParaRPr lang="en-US" dirty="0"/>
          </a:p>
          <a:p>
            <a:endParaRPr lang="en-US" dirty="0"/>
          </a:p>
          <a:p>
            <a:r>
              <a:rPr lang="en-US" dirty="0"/>
              <a:t>Before I begin, I would like to bring to your attention a growing crisis facing us in the U.S. and the entire world - Population Growth in the age groups  65 and over.</a:t>
            </a:r>
          </a:p>
        </p:txBody>
      </p:sp>
      <p:sp>
        <p:nvSpPr>
          <p:cNvPr id="4" name="Slide Number Placeholder 3"/>
          <p:cNvSpPr>
            <a:spLocks noGrp="1"/>
          </p:cNvSpPr>
          <p:nvPr>
            <p:ph type="sldNum" sz="quarter" idx="10"/>
          </p:nvPr>
        </p:nvSpPr>
        <p:spPr/>
        <p:txBody>
          <a:bodyPr/>
          <a:lstStyle/>
          <a:p>
            <a:fld id="{770DD102-68D1-5B43-93FD-DADC787469FF}" type="slidenum">
              <a:rPr lang="en-US" smtClean="0"/>
              <a:pPr/>
              <a:t>1</a:t>
            </a:fld>
            <a:endParaRPr lang="en-US" dirty="0"/>
          </a:p>
        </p:txBody>
      </p:sp>
    </p:spTree>
    <p:extLst>
      <p:ext uri="{BB962C8B-B14F-4D97-AF65-F5344CB8AC3E}">
        <p14:creationId xmlns:p14="http://schemas.microsoft.com/office/powerpoint/2010/main" val="372539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Key: Type of plaque is critical - Stable or Unstable can be reflected in elevated plaque markers.</a:t>
            </a:r>
          </a:p>
          <a:p>
            <a:endParaRPr lang="en-US" dirty="0"/>
          </a:p>
          <a:p>
            <a:r>
              <a:rPr lang="en-US" dirty="0"/>
              <a:t>Plaque tends to be self-propagating</a:t>
            </a:r>
          </a:p>
        </p:txBody>
      </p:sp>
      <p:sp>
        <p:nvSpPr>
          <p:cNvPr id="4" name="Slide Number Placeholder 3"/>
          <p:cNvSpPr>
            <a:spLocks noGrp="1"/>
          </p:cNvSpPr>
          <p:nvPr>
            <p:ph type="sldNum" sz="quarter" idx="5"/>
          </p:nvPr>
        </p:nvSpPr>
        <p:spPr/>
        <p:txBody>
          <a:bodyPr/>
          <a:lstStyle/>
          <a:p>
            <a:fld id="{770DD102-68D1-5B43-93FD-DADC787469FF}" type="slidenum">
              <a:rPr lang="en-US" smtClean="0"/>
              <a:pPr/>
              <a:t>10</a:t>
            </a:fld>
            <a:endParaRPr lang="en-US" dirty="0"/>
          </a:p>
        </p:txBody>
      </p:sp>
    </p:spTree>
    <p:extLst>
      <p:ext uri="{BB962C8B-B14F-4D97-AF65-F5344CB8AC3E}">
        <p14:creationId xmlns:p14="http://schemas.microsoft.com/office/powerpoint/2010/main" val="88108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DD102-68D1-5B43-93FD-DADC787469FF}" type="slidenum">
              <a:rPr lang="en-US" smtClean="0"/>
              <a:pPr/>
              <a:t>11</a:t>
            </a:fld>
            <a:endParaRPr lang="en-US" dirty="0"/>
          </a:p>
        </p:txBody>
      </p:sp>
    </p:spTree>
    <p:extLst>
      <p:ext uri="{BB962C8B-B14F-4D97-AF65-F5344CB8AC3E}">
        <p14:creationId xmlns:p14="http://schemas.microsoft.com/office/powerpoint/2010/main" val="7673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patients who are at HIGH RISK</a:t>
            </a:r>
          </a:p>
        </p:txBody>
      </p:sp>
      <p:sp>
        <p:nvSpPr>
          <p:cNvPr id="4" name="Slide Number Placeholder 3"/>
          <p:cNvSpPr>
            <a:spLocks noGrp="1"/>
          </p:cNvSpPr>
          <p:nvPr>
            <p:ph type="sldNum" sz="quarter" idx="10"/>
          </p:nvPr>
        </p:nvSpPr>
        <p:spPr/>
        <p:txBody>
          <a:bodyPr/>
          <a:lstStyle/>
          <a:p>
            <a:fld id="{770DD102-68D1-5B43-93FD-DADC787469FF}" type="slidenum">
              <a:rPr lang="en-US" smtClean="0"/>
              <a:pPr/>
              <a:t>12</a:t>
            </a:fld>
            <a:endParaRPr lang="en-US" dirty="0"/>
          </a:p>
        </p:txBody>
      </p:sp>
    </p:spTree>
    <p:extLst>
      <p:ext uri="{BB962C8B-B14F-4D97-AF65-F5344CB8AC3E}">
        <p14:creationId xmlns:p14="http://schemas.microsoft.com/office/powerpoint/2010/main" val="297073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Female risk less than men until after menopause</a:t>
            </a:r>
          </a:p>
          <a:p>
            <a:endParaRPr lang="en-US" dirty="0"/>
          </a:p>
          <a:p>
            <a:r>
              <a:rPr lang="en-US" dirty="0"/>
              <a:t>Over two decades ago I stopped playing the percentage game for my patients. I began using carotid and peripheral artery duplex scans to diagnose disease. </a:t>
            </a:r>
          </a:p>
          <a:p>
            <a:r>
              <a:rPr lang="en-US" dirty="0"/>
              <a:t>A person either had disease and were therefore high risk, or they didn’t and were low risk at that time of their life. If they tested negative, then I repeated the test every two years. </a:t>
            </a:r>
          </a:p>
          <a:p>
            <a:r>
              <a:rPr lang="en-US" dirty="0"/>
              <a:t>Most of them subsequently developed disease in their arteries and generally they had not taken true ownership of their healthcare.</a:t>
            </a:r>
          </a:p>
        </p:txBody>
      </p:sp>
      <p:sp>
        <p:nvSpPr>
          <p:cNvPr id="4" name="Slide Number Placeholder 3"/>
          <p:cNvSpPr>
            <a:spLocks noGrp="1"/>
          </p:cNvSpPr>
          <p:nvPr>
            <p:ph type="sldNum" sz="quarter" idx="5"/>
          </p:nvPr>
        </p:nvSpPr>
        <p:spPr/>
        <p:txBody>
          <a:bodyPr/>
          <a:lstStyle/>
          <a:p>
            <a:fld id="{770DD102-68D1-5B43-93FD-DADC787469FF}" type="slidenum">
              <a:rPr lang="en-US" smtClean="0"/>
              <a:pPr/>
              <a:t>13</a:t>
            </a:fld>
            <a:endParaRPr lang="en-US" dirty="0"/>
          </a:p>
        </p:txBody>
      </p:sp>
    </p:spTree>
    <p:extLst>
      <p:ext uri="{BB962C8B-B14F-4D97-AF65-F5344CB8AC3E}">
        <p14:creationId xmlns:p14="http://schemas.microsoft.com/office/powerpoint/2010/main" val="369555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Rot="1" noChangeAspect="1" noChangeArrowheads="1" noTextEdit="1"/>
          </p:cNvSpPr>
          <p:nvPr>
            <p:ph type="sldImg"/>
          </p:nvPr>
        </p:nvSpPr>
        <p:spPr>
          <a:ln/>
        </p:spPr>
      </p:sp>
      <p:sp>
        <p:nvSpPr>
          <p:cNvPr id="29703" name="Rectangle 7"/>
          <p:cNvSpPr>
            <a:spLocks noGrp="1" noChangeArrowheads="1"/>
          </p:cNvSpPr>
          <p:nvPr>
            <p:ph type="body" idx="1"/>
          </p:nvPr>
        </p:nvSpPr>
        <p:spPr>
          <a:xfrm>
            <a:off x="391887" y="4274271"/>
            <a:ext cx="6270170" cy="4878997"/>
          </a:xfrm>
          <a:noFill/>
          <a:ln w="9525"/>
        </p:spPr>
        <p:txBody>
          <a:bodyPr/>
          <a:lstStyle/>
          <a:p>
            <a:pPr>
              <a:spcAft>
                <a:spcPts val="593"/>
              </a:spcAft>
              <a:defRPr/>
            </a:pPr>
            <a:r>
              <a:rPr lang="en-US" b="1" i="0" dirty="0">
                <a:latin typeface="Arial" pitchFamily="34" charset="0"/>
                <a:cs typeface="Arial" pitchFamily="34" charset="0"/>
              </a:rPr>
              <a:t>Speaker Notes</a:t>
            </a:r>
            <a:endParaRPr lang="en-US" b="1" i="0" strike="sngStrike" dirty="0">
              <a:latin typeface="Arial" pitchFamily="34" charset="0"/>
              <a:cs typeface="Arial" pitchFamily="34" charset="0"/>
            </a:endParaRPr>
          </a:p>
          <a:p>
            <a:pPr>
              <a:spcAft>
                <a:spcPts val="593"/>
              </a:spcAft>
              <a:defRPr/>
            </a:pPr>
            <a:r>
              <a:rPr lang="en-US" b="1" dirty="0">
                <a:latin typeface="Arial" pitchFamily="34" charset="0"/>
                <a:cs typeface="Arial" pitchFamily="34" charset="0"/>
              </a:rPr>
              <a:t>Key Point: Treatment for dyslipidemia aimed only at LDL-C lowering does not achieve optimal reductions in risk of CVD events.</a:t>
            </a:r>
          </a:p>
          <a:p>
            <a:pPr marL="169418" indent="-169418">
              <a:spcAft>
                <a:spcPts val="593"/>
              </a:spcAft>
              <a:buFont typeface="Arial" pitchFamily="34" charset="0"/>
              <a:buChar char="•"/>
              <a:defRPr/>
            </a:pPr>
            <a:r>
              <a:rPr lang="en-US" dirty="0">
                <a:latin typeface="Arial" pitchFamily="34" charset="0"/>
                <a:cs typeface="Arial" pitchFamily="34" charset="0"/>
              </a:rPr>
              <a:t>This slide shows a number of clinical end point trials that used statins only to lower low-density lipoprotein cholesterol (LDL-C). Lowering of LDL-C resulted in a relative risk reduction in major coronary events between 25% to 38% with an average relative risk reduction of 30%. </a:t>
            </a:r>
            <a:endParaRPr lang="en-US" strike="sngStrike" dirty="0">
              <a:latin typeface="Arial" pitchFamily="34" charset="0"/>
              <a:cs typeface="Arial" pitchFamily="34" charset="0"/>
            </a:endParaRPr>
          </a:p>
          <a:p>
            <a:pPr marL="169418" indent="-169418">
              <a:spcAft>
                <a:spcPts val="593"/>
              </a:spcAft>
              <a:buFont typeface="Arial" pitchFamily="34" charset="0"/>
              <a:buChar char="•"/>
              <a:defRPr/>
            </a:pPr>
            <a:r>
              <a:rPr lang="en-US" dirty="0">
                <a:latin typeface="Arial" pitchFamily="34" charset="0"/>
                <a:cs typeface="Arial" pitchFamily="34" charset="0"/>
              </a:rPr>
              <a:t>The question remains, what are we doing to reduce the remaining 60-75% residual risk?</a:t>
            </a:r>
          </a:p>
          <a:p>
            <a:pPr marL="169418" indent="-169418">
              <a:spcAft>
                <a:spcPts val="593"/>
              </a:spcAft>
              <a:defRPr/>
            </a:pPr>
            <a:endParaRPr lang="en-US" dirty="0">
              <a:latin typeface="Arial" pitchFamily="34" charset="0"/>
              <a:cs typeface="Arial" pitchFamily="34" charset="0"/>
            </a:endParaRPr>
          </a:p>
          <a:p>
            <a:pPr marL="169418" indent="-169418">
              <a:spcAft>
                <a:spcPts val="593"/>
              </a:spcAft>
              <a:defRPr/>
            </a:pPr>
            <a:r>
              <a:rPr lang="en-US" b="1" dirty="0">
                <a:latin typeface="Arial" pitchFamily="34" charset="0"/>
                <a:cs typeface="Arial" pitchFamily="34" charset="0"/>
              </a:rPr>
              <a:t>Key</a:t>
            </a:r>
          </a:p>
          <a:p>
            <a:pPr marL="169418" indent="-169418">
              <a:spcAft>
                <a:spcPts val="593"/>
              </a:spcAft>
              <a:buFont typeface="Arial" pitchFamily="34" charset="0"/>
              <a:buChar char="•"/>
              <a:defRPr/>
            </a:pPr>
            <a:r>
              <a:rPr lang="en-US" b="1" dirty="0">
                <a:latin typeface="Arial" pitchFamily="34" charset="0"/>
                <a:cs typeface="Arial" pitchFamily="34" charset="0"/>
              </a:rPr>
              <a:t>4S</a:t>
            </a:r>
            <a:r>
              <a:rPr lang="en-US" dirty="0">
                <a:latin typeface="Arial" pitchFamily="34" charset="0"/>
                <a:cs typeface="Arial" pitchFamily="34" charset="0"/>
              </a:rPr>
              <a:t>- Scandinavian Simvastatin Survival trial</a:t>
            </a:r>
          </a:p>
          <a:p>
            <a:pPr marL="169418" indent="-169418">
              <a:spcAft>
                <a:spcPts val="593"/>
              </a:spcAft>
              <a:buFont typeface="Arial" pitchFamily="34" charset="0"/>
              <a:buChar char="•"/>
              <a:defRPr/>
            </a:pPr>
            <a:r>
              <a:rPr lang="en-US" b="1" dirty="0">
                <a:latin typeface="Arial" pitchFamily="34" charset="0"/>
                <a:cs typeface="Arial" pitchFamily="34" charset="0"/>
              </a:rPr>
              <a:t>LIPID</a:t>
            </a:r>
            <a:r>
              <a:rPr lang="en-US" dirty="0">
                <a:latin typeface="Arial" pitchFamily="34" charset="0"/>
                <a:cs typeface="Arial" pitchFamily="34" charset="0"/>
              </a:rPr>
              <a:t>- The Long-Term Intervention with Pravastatin in Ischemic Disease study</a:t>
            </a:r>
          </a:p>
          <a:p>
            <a:pPr marL="169418" indent="-169418">
              <a:spcAft>
                <a:spcPts val="593"/>
              </a:spcAft>
              <a:buFont typeface="Arial" pitchFamily="34" charset="0"/>
              <a:buChar char="•"/>
              <a:defRPr/>
            </a:pPr>
            <a:r>
              <a:rPr lang="en-US" b="1" dirty="0">
                <a:latin typeface="Arial" pitchFamily="34" charset="0"/>
                <a:cs typeface="Arial" pitchFamily="34" charset="0"/>
              </a:rPr>
              <a:t>CARE</a:t>
            </a:r>
            <a:r>
              <a:rPr lang="en-US" dirty="0">
                <a:latin typeface="Arial" pitchFamily="34" charset="0"/>
                <a:cs typeface="Arial" pitchFamily="34" charset="0"/>
              </a:rPr>
              <a:t>- Cholesterol and Recurrent Events trial</a:t>
            </a:r>
          </a:p>
          <a:p>
            <a:pPr marL="169418" indent="-169418">
              <a:spcAft>
                <a:spcPts val="593"/>
              </a:spcAft>
              <a:buFont typeface="Arial" pitchFamily="34" charset="0"/>
              <a:buChar char="•"/>
              <a:defRPr/>
            </a:pPr>
            <a:r>
              <a:rPr lang="en-US" b="1" dirty="0">
                <a:latin typeface="Arial" pitchFamily="34" charset="0"/>
                <a:cs typeface="Arial" pitchFamily="34" charset="0"/>
              </a:rPr>
              <a:t>HPS</a:t>
            </a:r>
            <a:r>
              <a:rPr lang="en-US" dirty="0">
                <a:latin typeface="Arial" pitchFamily="34" charset="0"/>
                <a:cs typeface="Arial" pitchFamily="34" charset="0"/>
              </a:rPr>
              <a:t>- Heart Protection Study</a:t>
            </a:r>
          </a:p>
          <a:p>
            <a:pPr marL="169418" indent="-169418">
              <a:spcAft>
                <a:spcPts val="593"/>
              </a:spcAft>
              <a:buFont typeface="Arial" pitchFamily="34" charset="0"/>
              <a:buChar char="•"/>
              <a:defRPr/>
            </a:pPr>
            <a:r>
              <a:rPr lang="en-US" b="1" dirty="0">
                <a:latin typeface="Arial" pitchFamily="34" charset="0"/>
                <a:cs typeface="Arial" pitchFamily="34" charset="0"/>
              </a:rPr>
              <a:t>WOSCOPS</a:t>
            </a:r>
            <a:r>
              <a:rPr lang="en-US" dirty="0">
                <a:latin typeface="Arial" pitchFamily="34" charset="0"/>
                <a:cs typeface="Arial" pitchFamily="34" charset="0"/>
              </a:rPr>
              <a:t>-The West of Scotland Coronary Prevention Study</a:t>
            </a:r>
          </a:p>
          <a:p>
            <a:pPr marL="169418" indent="-169418">
              <a:spcAft>
                <a:spcPts val="593"/>
              </a:spcAft>
              <a:buFont typeface="Arial" pitchFamily="34" charset="0"/>
              <a:buChar char="•"/>
              <a:defRPr/>
            </a:pPr>
            <a:r>
              <a:rPr lang="en-US" b="1" dirty="0">
                <a:latin typeface="Arial" pitchFamily="34" charset="0"/>
                <a:cs typeface="Arial" pitchFamily="34" charset="0"/>
              </a:rPr>
              <a:t>AFCAPS/TexCAPS</a:t>
            </a:r>
            <a:r>
              <a:rPr lang="en-US" dirty="0">
                <a:latin typeface="Arial" pitchFamily="34" charset="0"/>
                <a:cs typeface="Arial" pitchFamily="34" charset="0"/>
              </a:rPr>
              <a:t>-Air Force/Texas Coronary Atherosclerosis Prevention studies</a:t>
            </a:r>
          </a:p>
          <a:p>
            <a:pPr>
              <a:spcAft>
                <a:spcPts val="593"/>
              </a:spcAft>
              <a:defRPr/>
            </a:pPr>
            <a:r>
              <a:rPr lang="en-US" sz="1000" b="1" dirty="0">
                <a:latin typeface="Arial" pitchFamily="34" charset="0"/>
                <a:cs typeface="Arial" pitchFamily="34" charset="0"/>
              </a:rPr>
              <a:t>Reference</a:t>
            </a:r>
            <a:endParaRPr lang="en-US" sz="1000" dirty="0">
              <a:latin typeface="Arial" pitchFamily="34" charset="0"/>
              <a:cs typeface="Arial" pitchFamily="34" charset="0"/>
            </a:endParaRPr>
          </a:p>
          <a:p>
            <a:pPr marL="232943" indent="-232943" defTabSz="931774" eaLnBrk="0" fontAlgn="base" hangingPunct="0">
              <a:spcAft>
                <a:spcPts val="593"/>
              </a:spcAft>
              <a:buFont typeface="+mj-lt"/>
              <a:buAutoNum type="arabicPeriod"/>
              <a:defRPr/>
            </a:pPr>
            <a:r>
              <a:rPr lang="en-US" sz="1000" dirty="0">
                <a:latin typeface="Arial" pitchFamily="34" charset="0"/>
                <a:cs typeface="Arial" pitchFamily="34" charset="0"/>
              </a:rPr>
              <a:t>Adapted from Libby P. The forgotten majority: unfinished business in cardiovascular risk reduction. J Am Coll Cardiol. 2005;46(7):1225-1228.</a:t>
            </a:r>
          </a:p>
        </p:txBody>
      </p:sp>
      <p:sp>
        <p:nvSpPr>
          <p:cNvPr id="4" name="Footer Placeholder 3"/>
          <p:cNvSpPr>
            <a:spLocks noGrp="1"/>
          </p:cNvSpPr>
          <p:nvPr>
            <p:ph type="ftr" sz="quarter" idx="10"/>
          </p:nvPr>
        </p:nvSpPr>
        <p:spPr/>
        <p:txBody>
          <a:bodyPr/>
          <a:lstStyle/>
          <a:p>
            <a:r>
              <a:rPr lang="en-US" dirty="0"/>
              <a:t>© 2015 Boston Heart Diagnostics Corporation</a:t>
            </a:r>
          </a:p>
        </p:txBody>
      </p:sp>
      <p:sp>
        <p:nvSpPr>
          <p:cNvPr id="5" name="Slide Number Placeholder 4"/>
          <p:cNvSpPr>
            <a:spLocks noGrp="1"/>
          </p:cNvSpPr>
          <p:nvPr>
            <p:ph type="sldNum" sz="quarter" idx="11"/>
          </p:nvPr>
        </p:nvSpPr>
        <p:spPr/>
        <p:txBody>
          <a:bodyPr/>
          <a:lstStyle/>
          <a:p>
            <a:fld id="{770DD102-68D1-5B43-93FD-DADC787469FF}" type="slidenum">
              <a:rPr lang="en-US" smtClean="0"/>
              <a:pPr/>
              <a:t>15</a:t>
            </a:fld>
            <a:endParaRPr lang="en-US" dirty="0"/>
          </a:p>
        </p:txBody>
      </p:sp>
    </p:spTree>
    <p:extLst>
      <p:ext uri="{BB962C8B-B14F-4D97-AF65-F5344CB8AC3E}">
        <p14:creationId xmlns:p14="http://schemas.microsoft.com/office/powerpoint/2010/main" val="64013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a:spcBef>
                <a:spcPts val="0"/>
              </a:spcBef>
              <a:defRPr/>
            </a:pPr>
            <a:r>
              <a:rPr lang="en-US" sz="1100" b="1" i="1" dirty="0">
                <a:cs typeface="Arial" pitchFamily="34" charset="0"/>
              </a:rPr>
              <a:t>Speaker Notes</a:t>
            </a:r>
          </a:p>
          <a:p>
            <a:pPr>
              <a:spcBef>
                <a:spcPts val="0"/>
              </a:spcBef>
              <a:defRPr/>
            </a:pPr>
            <a:r>
              <a:rPr lang="en-US" sz="1000" dirty="0">
                <a:cs typeface="Arial" pitchFamily="34" charset="0"/>
              </a:rPr>
              <a:t>You may have had elevated cholesterol and placed on a statin medication for your LDL.</a:t>
            </a:r>
          </a:p>
          <a:p>
            <a:pPr>
              <a:spcBef>
                <a:spcPts val="0"/>
              </a:spcBef>
              <a:defRPr/>
            </a:pPr>
            <a:endParaRPr lang="en-US" dirty="0">
              <a:cs typeface="Arial" pitchFamily="34" charset="0"/>
            </a:endParaRPr>
          </a:p>
          <a:p>
            <a:pPr>
              <a:spcBef>
                <a:spcPts val="0"/>
              </a:spcBef>
              <a:spcAft>
                <a:spcPts val="582"/>
              </a:spcAft>
              <a:defRPr/>
            </a:pPr>
            <a:r>
              <a:rPr lang="en-US" sz="1000" b="1" kern="1200" dirty="0">
                <a:solidFill>
                  <a:schemeClr val="tx1"/>
                </a:solidFill>
                <a:cs typeface="Arial" pitchFamily="34" charset="0"/>
              </a:rPr>
              <a:t>Key Point: Better diagnostic methods are needed to adequately identify all individuals at risk of CVD.</a:t>
            </a:r>
          </a:p>
          <a:p>
            <a:pPr marL="166259" indent="-166259">
              <a:spcBef>
                <a:spcPts val="0"/>
              </a:spcBef>
              <a:spcAft>
                <a:spcPts val="582"/>
              </a:spcAft>
              <a:buFont typeface="Arial" pitchFamily="34" charset="0"/>
              <a:buChar char="•"/>
              <a:defRPr/>
            </a:pPr>
            <a:r>
              <a:rPr lang="en-US" sz="1000" kern="1200" dirty="0">
                <a:solidFill>
                  <a:schemeClr val="tx1"/>
                </a:solidFill>
                <a:cs typeface="Arial" pitchFamily="34" charset="0"/>
              </a:rPr>
              <a:t>A key question for clinicians is how do we address the remaining 70% to 75% residual risk for CVD in a patient who is receiving a statin for dyslipidemia?</a:t>
            </a:r>
          </a:p>
          <a:p>
            <a:pPr marL="166259" indent="-166259">
              <a:spcBef>
                <a:spcPts val="0"/>
              </a:spcBef>
              <a:spcAft>
                <a:spcPts val="582"/>
              </a:spcAft>
              <a:buFont typeface="Arial" pitchFamily="34" charset="0"/>
              <a:buChar char="•"/>
              <a:defRPr/>
            </a:pPr>
            <a:r>
              <a:rPr lang="en-US" sz="1000" kern="1200" dirty="0">
                <a:solidFill>
                  <a:schemeClr val="tx1"/>
                </a:solidFill>
                <a:cs typeface="Arial" pitchFamily="34" charset="0"/>
              </a:rPr>
              <a:t>Clinical trials using tests not found on a routine lipid panel have identified multiple additional markers that identify CVD risk; and advanced CVD risk markers are needed to identify disorders that contribute to the remaining 70-75% residual risk.</a:t>
            </a:r>
            <a:r>
              <a:rPr lang="en-US" sz="1000" kern="1200" baseline="30000" dirty="0">
                <a:solidFill>
                  <a:schemeClr val="tx1"/>
                </a:solidFill>
                <a:cs typeface="Arial" pitchFamily="34" charset="0"/>
              </a:rPr>
              <a:t>1-3</a:t>
            </a:r>
          </a:p>
          <a:p>
            <a:pPr marL="166259" indent="-166259">
              <a:spcBef>
                <a:spcPts val="0"/>
              </a:spcBef>
              <a:spcAft>
                <a:spcPts val="582"/>
              </a:spcAft>
              <a:buFont typeface="Arial" pitchFamily="34" charset="0"/>
              <a:buChar char="•"/>
              <a:defRPr/>
            </a:pPr>
            <a:r>
              <a:rPr lang="en-US" sz="1000" kern="1200" dirty="0">
                <a:solidFill>
                  <a:schemeClr val="tx1"/>
                </a:solidFill>
                <a:cs typeface="Arial" pitchFamily="34" charset="0"/>
              </a:rPr>
              <a:t>The tests developed by Boston Heart can help to identify underlying factors that contribute significantly to increased risk of CVD.</a:t>
            </a:r>
            <a:endParaRPr lang="en-US" sz="1200" kern="1200" dirty="0">
              <a:solidFill>
                <a:schemeClr val="tx1"/>
              </a:solidFill>
              <a:cs typeface="Arial" pitchFamily="34" charset="0"/>
            </a:endParaRPr>
          </a:p>
          <a:p>
            <a:pPr>
              <a:spcBef>
                <a:spcPts val="0"/>
              </a:spcBef>
              <a:spcAft>
                <a:spcPts val="0"/>
              </a:spcAft>
              <a:defRPr/>
            </a:pPr>
            <a:r>
              <a:rPr lang="en-US" sz="1100" b="1" i="1" kern="1200" dirty="0">
                <a:solidFill>
                  <a:schemeClr val="tx1"/>
                </a:solidFill>
                <a:cs typeface="Arial" pitchFamily="34" charset="0"/>
              </a:rPr>
              <a:t>References</a:t>
            </a:r>
          </a:p>
          <a:p>
            <a:pPr marL="221679" indent="-221679">
              <a:lnSpc>
                <a:spcPts val="1000"/>
              </a:lnSpc>
              <a:spcBef>
                <a:spcPts val="0"/>
              </a:spcBef>
              <a:spcAft>
                <a:spcPts val="582"/>
              </a:spcAft>
              <a:buFont typeface="+mj-lt"/>
              <a:buAutoNum type="arabicPeriod"/>
              <a:defRPr/>
            </a:pPr>
            <a:r>
              <a:rPr lang="en-US" sz="900" kern="1200" dirty="0">
                <a:solidFill>
                  <a:schemeClr val="tx1"/>
                </a:solidFill>
                <a:cs typeface="Arial" pitchFamily="34" charset="0"/>
              </a:rPr>
              <a:t>Asztalos BF, Cupples LA, Demissie S, et al. High-density lipoprotein subpopulation profile and coronary heart disease prevalence in male participants of the Framingham Offspring Study. </a:t>
            </a:r>
            <a:r>
              <a:rPr lang="en-US" sz="900" i="1" kern="1200" dirty="0">
                <a:solidFill>
                  <a:schemeClr val="tx1"/>
                </a:solidFill>
                <a:cs typeface="Arial" pitchFamily="34" charset="0"/>
              </a:rPr>
              <a:t>Arterioscler Thromb Vasc Biol</a:t>
            </a:r>
            <a:r>
              <a:rPr lang="en-US" sz="900" kern="1200" dirty="0">
                <a:solidFill>
                  <a:schemeClr val="tx1"/>
                </a:solidFill>
                <a:cs typeface="Arial" pitchFamily="34" charset="0"/>
              </a:rPr>
              <a:t>. 2004;24(11):2181-2187.</a:t>
            </a:r>
          </a:p>
          <a:p>
            <a:pPr marL="221679" indent="-221679">
              <a:lnSpc>
                <a:spcPts val="1000"/>
              </a:lnSpc>
              <a:spcBef>
                <a:spcPts val="0"/>
              </a:spcBef>
              <a:spcAft>
                <a:spcPts val="582"/>
              </a:spcAft>
              <a:buFont typeface="+mj-lt"/>
              <a:buAutoNum type="arabicPeriod"/>
              <a:defRPr/>
            </a:pPr>
            <a:r>
              <a:rPr lang="en-US" sz="900" kern="1200" dirty="0">
                <a:solidFill>
                  <a:schemeClr val="tx1"/>
                </a:solidFill>
                <a:cs typeface="Arial" pitchFamily="34" charset="0"/>
              </a:rPr>
              <a:t>Asztalos BF, Collins D, Cupples LA, et al. Value of high-density lipoprotein (HDL) subpopulations in predicting recurrent cardiovascular events in the Veterans Affairs HDL Intervention Trial. </a:t>
            </a:r>
            <a:r>
              <a:rPr lang="en-US" sz="900" i="1" kern="1200" dirty="0">
                <a:solidFill>
                  <a:schemeClr val="tx1"/>
                </a:solidFill>
                <a:cs typeface="Arial" pitchFamily="34" charset="0"/>
              </a:rPr>
              <a:t>Arterioscler Thromb Vasc Biol</a:t>
            </a:r>
            <a:r>
              <a:rPr lang="en-US" sz="900" kern="1200" dirty="0">
                <a:solidFill>
                  <a:schemeClr val="tx1"/>
                </a:solidFill>
                <a:cs typeface="Arial" pitchFamily="34" charset="0"/>
              </a:rPr>
              <a:t>. 2005;25(10):2185-2191.</a:t>
            </a:r>
          </a:p>
          <a:p>
            <a:pPr marL="221679" indent="-221679">
              <a:lnSpc>
                <a:spcPts val="1000"/>
              </a:lnSpc>
              <a:spcBef>
                <a:spcPts val="0"/>
              </a:spcBef>
              <a:spcAft>
                <a:spcPts val="582"/>
              </a:spcAft>
              <a:buFont typeface="+mj-lt"/>
              <a:buAutoNum type="arabicPeriod"/>
              <a:defRPr/>
            </a:pPr>
            <a:r>
              <a:rPr lang="en-US" sz="900" kern="1200" dirty="0">
                <a:solidFill>
                  <a:schemeClr val="tx1"/>
                </a:solidFill>
                <a:cs typeface="Arial" pitchFamily="34" charset="0"/>
              </a:rPr>
              <a:t>Lamon-Fava S, Herrington DM, Reboussin DM, et al. Plasma levels of HDL subpopulations and remnant lipoproteins predict the extent of angiographically-defined coronary artery disease in postmenopausal women. </a:t>
            </a:r>
            <a:r>
              <a:rPr lang="en-US" sz="900" i="1" kern="1200" dirty="0">
                <a:solidFill>
                  <a:schemeClr val="tx1"/>
                </a:solidFill>
                <a:cs typeface="Arial" pitchFamily="34" charset="0"/>
              </a:rPr>
              <a:t>Arterioscler Thromb Vasc Biol</a:t>
            </a:r>
            <a:r>
              <a:rPr lang="en-US" sz="900" kern="1200" dirty="0">
                <a:solidFill>
                  <a:schemeClr val="tx1"/>
                </a:solidFill>
                <a:cs typeface="Arial" pitchFamily="34" charset="0"/>
              </a:rPr>
              <a:t>. 2008;28(3):575-579.</a:t>
            </a:r>
            <a:endParaRPr lang="en-US" sz="900" dirty="0">
              <a:cs typeface="Arial" pitchFamily="34" charset="0"/>
            </a:endParaRPr>
          </a:p>
        </p:txBody>
      </p:sp>
      <p:sp>
        <p:nvSpPr>
          <p:cNvPr id="4" name="Slide Number Placeholder 3"/>
          <p:cNvSpPr txBox="1">
            <a:spLocks noGrp="1"/>
          </p:cNvSpPr>
          <p:nvPr/>
        </p:nvSpPr>
        <p:spPr>
          <a:xfrm>
            <a:off x="3884027" y="8684926"/>
            <a:ext cx="2972421" cy="457513"/>
          </a:xfrm>
          <a:prstGeom prst="rect">
            <a:avLst/>
          </a:prstGeom>
          <a:noFill/>
        </p:spPr>
        <p:txBody>
          <a:bodyPr lIns="91092" tIns="45546" rIns="91092" bIns="45546" anchor="b"/>
          <a:lstStyle/>
          <a:p>
            <a:pPr algn="r" fontAlgn="auto">
              <a:spcBef>
                <a:spcPts val="0"/>
              </a:spcBef>
              <a:spcAft>
                <a:spcPts val="0"/>
              </a:spcAft>
              <a:defRPr/>
            </a:pPr>
            <a:fld id="{2EB96FCA-C0CB-4BAF-9288-C1BFAE102902}" type="slidenum">
              <a:rPr lang="en-US" sz="1200">
                <a:latin typeface="+mn-lt"/>
                <a:cs typeface="+mn-cs"/>
              </a:rPr>
              <a:pPr algn="r" fontAlgn="auto">
                <a:spcBef>
                  <a:spcPts val="0"/>
                </a:spcBef>
                <a:spcAft>
                  <a:spcPts val="0"/>
                </a:spcAft>
                <a:defRPr/>
              </a:pPr>
              <a:t>16</a:t>
            </a:fld>
            <a:endParaRPr lang="en-US" sz="1200" dirty="0">
              <a:latin typeface="+mn-lt"/>
              <a:cs typeface="+mn-cs"/>
            </a:endParaRPr>
          </a:p>
        </p:txBody>
      </p:sp>
    </p:spTree>
    <p:extLst>
      <p:ext uri="{BB962C8B-B14F-4D97-AF65-F5344CB8AC3E}">
        <p14:creationId xmlns:p14="http://schemas.microsoft.com/office/powerpoint/2010/main" val="105347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 stands for "lipoproteins". Cholesterol is a fat and cannot be in the bloodstream  by itself. So it attaches to a water soluble molecules called lipoproteins, which come in all size groups - LDL, HDL, VLDL, Triglycerides. They all carry cholesterol. All LDL-C is NOT atherogenic. Only the small and dense particles and Lp(a) are dangerous.</a:t>
            </a:r>
          </a:p>
        </p:txBody>
      </p:sp>
      <p:sp>
        <p:nvSpPr>
          <p:cNvPr id="4" name="Slide Number Placeholder 3"/>
          <p:cNvSpPr>
            <a:spLocks noGrp="1"/>
          </p:cNvSpPr>
          <p:nvPr>
            <p:ph type="sldNum" sz="quarter" idx="10"/>
          </p:nvPr>
        </p:nvSpPr>
        <p:spPr/>
        <p:txBody>
          <a:bodyPr/>
          <a:lstStyle/>
          <a:p>
            <a:fld id="{770DD102-68D1-5B43-93FD-DADC787469FF}" type="slidenum">
              <a:rPr lang="en-US" smtClean="0"/>
              <a:pPr/>
              <a:t>18</a:t>
            </a:fld>
            <a:endParaRPr lang="en-US" dirty="0"/>
          </a:p>
        </p:txBody>
      </p:sp>
    </p:spTree>
    <p:extLst>
      <p:ext uri="{BB962C8B-B14F-4D97-AF65-F5344CB8AC3E}">
        <p14:creationId xmlns:p14="http://schemas.microsoft.com/office/powerpoint/2010/main" val="31914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now like to turn our focus to women. Let’s look at some sobering facts.</a:t>
            </a:r>
          </a:p>
        </p:txBody>
      </p:sp>
      <p:sp>
        <p:nvSpPr>
          <p:cNvPr id="4" name="Slide Number Placeholder 3"/>
          <p:cNvSpPr>
            <a:spLocks noGrp="1"/>
          </p:cNvSpPr>
          <p:nvPr>
            <p:ph type="sldNum" sz="quarter" idx="5"/>
          </p:nvPr>
        </p:nvSpPr>
        <p:spPr/>
        <p:txBody>
          <a:bodyPr/>
          <a:lstStyle/>
          <a:p>
            <a:fld id="{770DD102-68D1-5B43-93FD-DADC787469FF}" type="slidenum">
              <a:rPr lang="en-US" smtClean="0"/>
              <a:pPr/>
              <a:t>19</a:t>
            </a:fld>
            <a:endParaRPr lang="en-US" dirty="0"/>
          </a:p>
        </p:txBody>
      </p:sp>
    </p:spTree>
    <p:extLst>
      <p:ext uri="{BB962C8B-B14F-4D97-AF65-F5344CB8AC3E}">
        <p14:creationId xmlns:p14="http://schemas.microsoft.com/office/powerpoint/2010/main" val="3973142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WISE Study</a:t>
            </a:r>
          </a:p>
        </p:txBody>
      </p:sp>
      <p:sp>
        <p:nvSpPr>
          <p:cNvPr id="4" name="Slide Number Placeholder 3"/>
          <p:cNvSpPr>
            <a:spLocks noGrp="1"/>
          </p:cNvSpPr>
          <p:nvPr>
            <p:ph type="sldNum" sz="quarter" idx="10"/>
          </p:nvPr>
        </p:nvSpPr>
        <p:spPr/>
        <p:txBody>
          <a:bodyPr/>
          <a:lstStyle/>
          <a:p>
            <a:fld id="{770DD102-68D1-5B43-93FD-DADC787469FF}" type="slidenum">
              <a:rPr lang="en-US" smtClean="0"/>
              <a:pPr/>
              <a:t>22</a:t>
            </a:fld>
            <a:endParaRPr lang="en-US" dirty="0"/>
          </a:p>
        </p:txBody>
      </p:sp>
    </p:spTree>
    <p:extLst>
      <p:ext uri="{BB962C8B-B14F-4D97-AF65-F5344CB8AC3E}">
        <p14:creationId xmlns:p14="http://schemas.microsoft.com/office/powerpoint/2010/main" val="3645441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known for a long time that women have a lower incidence of heart attacks than men BEFORE menopause, only to significantly increase after 5 yrs. post-menopause.</a:t>
            </a:r>
          </a:p>
          <a:p>
            <a:r>
              <a:rPr lang="en-US" dirty="0"/>
              <a:t>WHY?</a:t>
            </a:r>
          </a:p>
        </p:txBody>
      </p:sp>
      <p:sp>
        <p:nvSpPr>
          <p:cNvPr id="4" name="Slide Number Placeholder 3"/>
          <p:cNvSpPr>
            <a:spLocks noGrp="1"/>
          </p:cNvSpPr>
          <p:nvPr>
            <p:ph type="sldNum" sz="quarter" idx="10"/>
          </p:nvPr>
        </p:nvSpPr>
        <p:spPr/>
        <p:txBody>
          <a:bodyPr/>
          <a:lstStyle/>
          <a:p>
            <a:fld id="{770DD102-68D1-5B43-93FD-DADC787469FF}" type="slidenum">
              <a:rPr lang="en-US" smtClean="0"/>
              <a:pPr/>
              <a:t>23</a:t>
            </a:fld>
            <a:endParaRPr lang="en-US" dirty="0"/>
          </a:p>
        </p:txBody>
      </p:sp>
    </p:spTree>
    <p:extLst>
      <p:ext uri="{BB962C8B-B14F-4D97-AF65-F5344CB8AC3E}">
        <p14:creationId xmlns:p14="http://schemas.microsoft.com/office/powerpoint/2010/main" val="164269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year 2020 there was slightly over 55 million people 65 and older.</a:t>
            </a:r>
          </a:p>
          <a:p>
            <a:endParaRPr lang="en-US" dirty="0"/>
          </a:p>
          <a:p>
            <a:r>
              <a:rPr lang="en-US" dirty="0"/>
              <a:t>By 2040, 16 years from now, this population will have exploded to over 80 million.</a:t>
            </a:r>
          </a:p>
          <a:p>
            <a:r>
              <a:rPr lang="en-US" dirty="0">
                <a:latin typeface="Arial" pitchFamily="34" charset="0"/>
                <a:cs typeface="Arial" pitchFamily="34" charset="0"/>
              </a:rPr>
              <a:t>CVD healthcare costs in 2011 were $320.1 billion, by 2030 projected to be $918 billion.</a:t>
            </a:r>
            <a:r>
              <a:rPr lang="en-US" baseline="30000" dirty="0">
                <a:latin typeface="Arial" pitchFamily="34" charset="0"/>
                <a:cs typeface="Arial" pitchFamily="34" charset="0"/>
              </a:rPr>
              <a:t>2</a:t>
            </a:r>
            <a:r>
              <a:rPr lang="en-US" dirty="0">
                <a:latin typeface="Arial" pitchFamily="34" charset="0"/>
                <a:cs typeface="Arial" pitchFamily="34" charset="0"/>
              </a:rPr>
              <a:t>  CVD costs more than any other diagnostic group</a:t>
            </a:r>
          </a:p>
          <a:p>
            <a:endParaRPr lang="en-US" dirty="0"/>
          </a:p>
          <a:p>
            <a:r>
              <a:rPr lang="en-US" dirty="0"/>
              <a:t>The impact of this reality on both the Medicare reimbursement program and the entire  health care system - in my opinion - is going to be a health and financial tsunami!!</a:t>
            </a:r>
          </a:p>
          <a:p>
            <a:endParaRPr lang="en-US" dirty="0"/>
          </a:p>
          <a:p>
            <a:r>
              <a:rPr lang="en-US" dirty="0"/>
              <a:t>The end result of this impact are the major causes of death and the events leading up to each one.</a:t>
            </a:r>
          </a:p>
          <a:p>
            <a:endParaRPr lang="en-US" dirty="0"/>
          </a:p>
          <a:p>
            <a:r>
              <a:rPr lang="en-US" dirty="0"/>
              <a:t>SO – on this happy note. Let’s start in.</a:t>
            </a:r>
          </a:p>
          <a:p>
            <a:endParaRPr lang="en-US" dirty="0"/>
          </a:p>
        </p:txBody>
      </p:sp>
      <p:sp>
        <p:nvSpPr>
          <p:cNvPr id="4" name="Slide Number Placeholder 3"/>
          <p:cNvSpPr>
            <a:spLocks noGrp="1"/>
          </p:cNvSpPr>
          <p:nvPr>
            <p:ph type="sldNum" sz="quarter" idx="5"/>
          </p:nvPr>
        </p:nvSpPr>
        <p:spPr/>
        <p:txBody>
          <a:bodyPr/>
          <a:lstStyle/>
          <a:p>
            <a:fld id="{770DD102-68D1-5B43-93FD-DADC787469FF}" type="slidenum">
              <a:rPr lang="en-US" smtClean="0"/>
              <a:pPr/>
              <a:t>2</a:t>
            </a:fld>
            <a:endParaRPr lang="en-US" dirty="0"/>
          </a:p>
        </p:txBody>
      </p:sp>
    </p:spTree>
    <p:extLst>
      <p:ext uri="{BB962C8B-B14F-4D97-AF65-F5344CB8AC3E}">
        <p14:creationId xmlns:p14="http://schemas.microsoft.com/office/powerpoint/2010/main" val="397634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So far, I haven’t discussed any symptoms that would indicate something might be wrong (except chest pain) </a:t>
            </a:r>
            <a:endParaRPr lang="en-US" dirty="0"/>
          </a:p>
        </p:txBody>
      </p:sp>
      <p:sp>
        <p:nvSpPr>
          <p:cNvPr id="4" name="Slide Number Placeholder 3"/>
          <p:cNvSpPr>
            <a:spLocks noGrp="1"/>
          </p:cNvSpPr>
          <p:nvPr>
            <p:ph type="sldNum" sz="quarter" idx="10"/>
          </p:nvPr>
        </p:nvSpPr>
        <p:spPr/>
        <p:txBody>
          <a:bodyPr/>
          <a:lstStyle/>
          <a:p>
            <a:fld id="{770DD102-68D1-5B43-93FD-DADC787469FF}" type="slidenum">
              <a:rPr lang="en-US" smtClean="0"/>
              <a:pPr/>
              <a:t>24</a:t>
            </a:fld>
            <a:endParaRPr lang="en-US" dirty="0"/>
          </a:p>
        </p:txBody>
      </p:sp>
    </p:spTree>
    <p:extLst>
      <p:ext uri="{BB962C8B-B14F-4D97-AF65-F5344CB8AC3E}">
        <p14:creationId xmlns:p14="http://schemas.microsoft.com/office/powerpoint/2010/main" val="18945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put this subject menopause into a little perspective.</a:t>
            </a:r>
          </a:p>
          <a:p>
            <a:r>
              <a:rPr lang="en-US" dirty="0"/>
              <a:t>Menopause is a </a:t>
            </a:r>
            <a:r>
              <a:rPr lang="en-US" sz="1200" kern="1200" dirty="0">
                <a:solidFill>
                  <a:schemeClr val="tx1"/>
                </a:solidFill>
                <a:effectLst/>
                <a:latin typeface="+mn-lt"/>
                <a:ea typeface="+mn-ea"/>
                <a:cs typeface="+mn-cs"/>
              </a:rPr>
              <a:t>phenomenon</a:t>
            </a:r>
            <a:r>
              <a:rPr lang="en-US" dirty="0">
                <a:effectLst/>
              </a:rPr>
              <a:t> </a:t>
            </a:r>
            <a:r>
              <a:rPr lang="en-US" dirty="0"/>
              <a:t>that that began LESS  than 100 years ago.</a:t>
            </a:r>
          </a:p>
        </p:txBody>
      </p:sp>
      <p:sp>
        <p:nvSpPr>
          <p:cNvPr id="4" name="Slide Number Placeholder 3"/>
          <p:cNvSpPr>
            <a:spLocks noGrp="1"/>
          </p:cNvSpPr>
          <p:nvPr>
            <p:ph type="sldNum" sz="quarter" idx="10"/>
          </p:nvPr>
        </p:nvSpPr>
        <p:spPr/>
        <p:txBody>
          <a:bodyPr/>
          <a:lstStyle/>
          <a:p>
            <a:fld id="{770DD102-68D1-5B43-93FD-DADC787469FF}" type="slidenum">
              <a:rPr lang="en-US" smtClean="0"/>
              <a:pPr/>
              <a:t>25</a:t>
            </a:fld>
            <a:endParaRPr lang="en-US" dirty="0"/>
          </a:p>
        </p:txBody>
      </p:sp>
    </p:spTree>
    <p:extLst>
      <p:ext uri="{BB962C8B-B14F-4D97-AF65-F5344CB8AC3E}">
        <p14:creationId xmlns:p14="http://schemas.microsoft.com/office/powerpoint/2010/main" val="129525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Progesterone was not available in the early yrs of ERT. In fact, progestogen was introduced and became widespread in the mid 1970s two reduce the risk of endometrial, hyperplasia and cancer.</a:t>
            </a:r>
          </a:p>
        </p:txBody>
      </p:sp>
      <p:sp>
        <p:nvSpPr>
          <p:cNvPr id="4" name="Slide Number Placeholder 3"/>
          <p:cNvSpPr>
            <a:spLocks noGrp="1"/>
          </p:cNvSpPr>
          <p:nvPr>
            <p:ph type="sldNum" sz="quarter" idx="10"/>
          </p:nvPr>
        </p:nvSpPr>
        <p:spPr/>
        <p:txBody>
          <a:bodyPr/>
          <a:lstStyle/>
          <a:p>
            <a:fld id="{770DD102-68D1-5B43-93FD-DADC787469FF}" type="slidenum">
              <a:rPr lang="en-US" smtClean="0"/>
              <a:pPr/>
              <a:t>26</a:t>
            </a:fld>
            <a:endParaRPr lang="en-US" dirty="0"/>
          </a:p>
        </p:txBody>
      </p:sp>
    </p:spTree>
    <p:extLst>
      <p:ext uri="{BB962C8B-B14F-4D97-AF65-F5344CB8AC3E}">
        <p14:creationId xmlns:p14="http://schemas.microsoft.com/office/powerpoint/2010/main" val="42675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wasn’t until 1987 that the NIH established a policy first published in  the NIH Guide for Grants and Contracts that women had to be included in clinical research studies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Principle authors were 3 epidemiologists, and one internist/obstetrician.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Study design was flawed from the beginning primarily due to the ages of the patient selection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Outcomes were based on self-administered mailed in questionnaires to 40 clinical centers</a:t>
            </a:r>
          </a:p>
          <a:p>
            <a:endParaRPr lang="en-US" dirty="0"/>
          </a:p>
        </p:txBody>
      </p:sp>
      <p:sp>
        <p:nvSpPr>
          <p:cNvPr id="4" name="Slide Number Placeholder 3"/>
          <p:cNvSpPr>
            <a:spLocks noGrp="1"/>
          </p:cNvSpPr>
          <p:nvPr>
            <p:ph type="sldNum" sz="quarter" idx="10"/>
          </p:nvPr>
        </p:nvSpPr>
        <p:spPr/>
        <p:txBody>
          <a:bodyPr/>
          <a:lstStyle/>
          <a:p>
            <a:fld id="{770DD102-68D1-5B43-93FD-DADC787469FF}" type="slidenum">
              <a:rPr lang="en-US" smtClean="0"/>
              <a:pPr/>
              <a:t>28</a:t>
            </a:fld>
            <a:endParaRPr lang="en-US" dirty="0"/>
          </a:p>
        </p:txBody>
      </p:sp>
    </p:spTree>
    <p:extLst>
      <p:ext uri="{BB962C8B-B14F-4D97-AF65-F5344CB8AC3E}">
        <p14:creationId xmlns:p14="http://schemas.microsoft.com/office/powerpoint/2010/main" val="4234680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Outcomes were bases on self-administered questionnaires</a:t>
            </a:r>
          </a:p>
          <a:p>
            <a:endParaRPr lang="en-US" dirty="0"/>
          </a:p>
        </p:txBody>
      </p:sp>
      <p:sp>
        <p:nvSpPr>
          <p:cNvPr id="4" name="Slide Number Placeholder 3"/>
          <p:cNvSpPr>
            <a:spLocks noGrp="1"/>
          </p:cNvSpPr>
          <p:nvPr>
            <p:ph type="sldNum" sz="quarter" idx="5"/>
          </p:nvPr>
        </p:nvSpPr>
        <p:spPr/>
        <p:txBody>
          <a:bodyPr/>
          <a:lstStyle/>
          <a:p>
            <a:fld id="{770DD102-68D1-5B43-93FD-DADC787469FF}" type="slidenum">
              <a:rPr lang="en-US" smtClean="0"/>
              <a:pPr/>
              <a:t>29</a:t>
            </a:fld>
            <a:endParaRPr lang="en-US" dirty="0"/>
          </a:p>
        </p:txBody>
      </p:sp>
    </p:spTree>
    <p:extLst>
      <p:ext uri="{BB962C8B-B14F-4D97-AF65-F5344CB8AC3E}">
        <p14:creationId xmlns:p14="http://schemas.microsoft.com/office/powerpoint/2010/main" val="102628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DD102-68D1-5B43-93FD-DADC787469FF}" type="slidenum">
              <a:rPr lang="en-US" smtClean="0"/>
              <a:pPr/>
              <a:t>30</a:t>
            </a:fld>
            <a:endParaRPr lang="en-US" dirty="0"/>
          </a:p>
        </p:txBody>
      </p:sp>
    </p:spTree>
    <p:extLst>
      <p:ext uri="{BB962C8B-B14F-4D97-AF65-F5344CB8AC3E}">
        <p14:creationId xmlns:p14="http://schemas.microsoft.com/office/powerpoint/2010/main" val="114557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about “hot flashes &amp; night sweats”</a:t>
            </a:r>
          </a:p>
        </p:txBody>
      </p:sp>
      <p:sp>
        <p:nvSpPr>
          <p:cNvPr id="4" name="Slide Number Placeholder 3"/>
          <p:cNvSpPr>
            <a:spLocks noGrp="1"/>
          </p:cNvSpPr>
          <p:nvPr>
            <p:ph type="sldNum" sz="quarter" idx="5"/>
          </p:nvPr>
        </p:nvSpPr>
        <p:spPr/>
        <p:txBody>
          <a:bodyPr/>
          <a:lstStyle/>
          <a:p>
            <a:fld id="{770DD102-68D1-5B43-93FD-DADC787469FF}" type="slidenum">
              <a:rPr lang="en-US" smtClean="0"/>
              <a:pPr/>
              <a:t>36</a:t>
            </a:fld>
            <a:endParaRPr lang="en-US" dirty="0"/>
          </a:p>
        </p:txBody>
      </p:sp>
    </p:spTree>
    <p:extLst>
      <p:ext uri="{BB962C8B-B14F-4D97-AF65-F5344CB8AC3E}">
        <p14:creationId xmlns:p14="http://schemas.microsoft.com/office/powerpoint/2010/main" val="893879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Aft>
                <a:spcPct val="0"/>
              </a:spcAft>
            </a:pPr>
            <a:endParaRPr lang="en-US" sz="1000" dirty="0">
              <a:solidFill>
                <a:srgbClr val="000000"/>
              </a:solidFill>
              <a:cs typeface="Arial" charset="0"/>
            </a:endParaRPr>
          </a:p>
        </p:txBody>
      </p:sp>
      <p:sp>
        <p:nvSpPr>
          <p:cNvPr id="4" name="Slide Number Placeholder 3"/>
          <p:cNvSpPr>
            <a:spLocks noGrp="1"/>
          </p:cNvSpPr>
          <p:nvPr>
            <p:ph type="sldNum" sz="quarter" idx="5"/>
          </p:nvPr>
        </p:nvSpPr>
        <p:spPr/>
        <p:txBody>
          <a:bodyPr/>
          <a:lstStyle/>
          <a:p>
            <a:pPr>
              <a:defRPr/>
            </a:pPr>
            <a:fld id="{DA16252A-096F-4494-AF2D-C4C8C65DF83E}" type="slidenum">
              <a:rPr lang="en-US">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2096627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0DD102-68D1-5B43-93FD-DADC787469FF}" type="slidenum">
              <a:rPr lang="en-US" smtClean="0"/>
              <a:pPr/>
              <a:t>52</a:t>
            </a:fld>
            <a:endParaRPr lang="en-US" dirty="0"/>
          </a:p>
        </p:txBody>
      </p:sp>
    </p:spTree>
    <p:extLst>
      <p:ext uri="{BB962C8B-B14F-4D97-AF65-F5344CB8AC3E}">
        <p14:creationId xmlns:p14="http://schemas.microsoft.com/office/powerpoint/2010/main" val="241633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than accidents and suicide, all the other leading causes of death can be linked to a common denominator.</a:t>
            </a:r>
          </a:p>
        </p:txBody>
      </p:sp>
      <p:sp>
        <p:nvSpPr>
          <p:cNvPr id="4" name="Slide Number Placeholder 3"/>
          <p:cNvSpPr>
            <a:spLocks noGrp="1"/>
          </p:cNvSpPr>
          <p:nvPr>
            <p:ph type="sldNum" sz="quarter" idx="5"/>
          </p:nvPr>
        </p:nvSpPr>
        <p:spPr/>
        <p:txBody>
          <a:bodyPr/>
          <a:lstStyle/>
          <a:p>
            <a:fld id="{770DD102-68D1-5B43-93FD-DADC787469FF}" type="slidenum">
              <a:rPr lang="en-US" smtClean="0"/>
              <a:pPr/>
              <a:t>3</a:t>
            </a:fld>
            <a:endParaRPr lang="en-US" dirty="0"/>
          </a:p>
        </p:txBody>
      </p:sp>
    </p:spTree>
    <p:extLst>
      <p:ext uri="{BB962C8B-B14F-4D97-AF65-F5344CB8AC3E}">
        <p14:creationId xmlns:p14="http://schemas.microsoft.com/office/powerpoint/2010/main" val="300325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clear to me over my career that to change the probability of my patient traveling the paths that lead to disease, I had to focus on something far different. </a:t>
            </a:r>
          </a:p>
          <a:p>
            <a:r>
              <a:rPr lang="en-US" dirty="0"/>
              <a:t>Their LifeStyles -  </a:t>
            </a:r>
          </a:p>
        </p:txBody>
      </p:sp>
      <p:sp>
        <p:nvSpPr>
          <p:cNvPr id="4" name="Slide Number Placeholder 3"/>
          <p:cNvSpPr>
            <a:spLocks noGrp="1"/>
          </p:cNvSpPr>
          <p:nvPr>
            <p:ph type="sldNum" sz="quarter" idx="5"/>
          </p:nvPr>
        </p:nvSpPr>
        <p:spPr/>
        <p:txBody>
          <a:bodyPr/>
          <a:lstStyle/>
          <a:p>
            <a:fld id="{770DD102-68D1-5B43-93FD-DADC787469FF}" type="slidenum">
              <a:rPr lang="en-US" smtClean="0"/>
              <a:pPr/>
              <a:t>4</a:t>
            </a:fld>
            <a:endParaRPr lang="en-US" dirty="0"/>
          </a:p>
        </p:txBody>
      </p:sp>
    </p:spTree>
    <p:extLst>
      <p:ext uri="{BB962C8B-B14F-4D97-AF65-F5344CB8AC3E}">
        <p14:creationId xmlns:p14="http://schemas.microsoft.com/office/powerpoint/2010/main" val="1475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DD102-68D1-5B43-93FD-DADC787469FF}" type="slidenum">
              <a:rPr lang="en-US" smtClean="0"/>
              <a:pPr/>
              <a:t>5</a:t>
            </a:fld>
            <a:endParaRPr lang="en-US" dirty="0"/>
          </a:p>
        </p:txBody>
      </p:sp>
    </p:spTree>
    <p:extLst>
      <p:ext uri="{BB962C8B-B14F-4D97-AF65-F5344CB8AC3E}">
        <p14:creationId xmlns:p14="http://schemas.microsoft.com/office/powerpoint/2010/main" val="292789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tell them that IF they are ready to engage in taking ownership of their health, I will mentor them to be successful.</a:t>
            </a:r>
          </a:p>
          <a:p>
            <a:endParaRPr lang="en-US" dirty="0"/>
          </a:p>
          <a:p>
            <a:r>
              <a:rPr lang="en-US" dirty="0"/>
              <a:t>Regarding identifiable risks === I start with the AHA ………</a:t>
            </a:r>
          </a:p>
        </p:txBody>
      </p:sp>
      <p:sp>
        <p:nvSpPr>
          <p:cNvPr id="4" name="Slide Number Placeholder 3"/>
          <p:cNvSpPr>
            <a:spLocks noGrp="1"/>
          </p:cNvSpPr>
          <p:nvPr>
            <p:ph type="sldNum" sz="quarter" idx="5"/>
          </p:nvPr>
        </p:nvSpPr>
        <p:spPr/>
        <p:txBody>
          <a:bodyPr/>
          <a:lstStyle/>
          <a:p>
            <a:fld id="{770DD102-68D1-5B43-93FD-DADC787469FF}" type="slidenum">
              <a:rPr lang="en-US" smtClean="0"/>
              <a:pPr/>
              <a:t>6</a:t>
            </a:fld>
            <a:endParaRPr lang="en-US" dirty="0"/>
          </a:p>
        </p:txBody>
      </p:sp>
    </p:spTree>
    <p:extLst>
      <p:ext uri="{BB962C8B-B14F-4D97-AF65-F5344CB8AC3E}">
        <p14:creationId xmlns:p14="http://schemas.microsoft.com/office/powerpoint/2010/main" val="245932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BLUE ZONES: Okinowa, Japan; Island of Sardinia, Italy; Island of Ikaria, Greece ; Nikoya Peninsula, Costa Rica; Loma Linda, CA</a:t>
            </a:r>
          </a:p>
        </p:txBody>
      </p:sp>
      <p:sp>
        <p:nvSpPr>
          <p:cNvPr id="4" name="Slide Number Placeholder 3"/>
          <p:cNvSpPr>
            <a:spLocks noGrp="1"/>
          </p:cNvSpPr>
          <p:nvPr>
            <p:ph type="sldNum" sz="quarter" idx="10"/>
          </p:nvPr>
        </p:nvSpPr>
        <p:spPr/>
        <p:txBody>
          <a:bodyPr/>
          <a:lstStyle/>
          <a:p>
            <a:fld id="{770DD102-68D1-5B43-93FD-DADC787469FF}" type="slidenum">
              <a:rPr lang="en-US" smtClean="0"/>
              <a:pPr/>
              <a:t>7</a:t>
            </a:fld>
            <a:endParaRPr lang="en-US" dirty="0"/>
          </a:p>
        </p:txBody>
      </p:sp>
    </p:spTree>
    <p:extLst>
      <p:ext uri="{BB962C8B-B14F-4D97-AF65-F5344CB8AC3E}">
        <p14:creationId xmlns:p14="http://schemas.microsoft.com/office/powerpoint/2010/main" val="114551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i="0" dirty="0">
                <a:latin typeface="Arial" pitchFamily="34" charset="0"/>
                <a:cs typeface="Arial" pitchFamily="34" charset="0"/>
              </a:rPr>
              <a:t>Speaker Notes</a:t>
            </a:r>
            <a:endParaRPr lang="en-US" b="0" i="0" dirty="0">
              <a:latin typeface="Arial" pitchFamily="34" charset="0"/>
              <a:cs typeface="Arial" pitchFamily="34" charset="0"/>
            </a:endParaRPr>
          </a:p>
          <a:p>
            <a:endParaRPr lang="en-US" b="0" i="0" dirty="0">
              <a:latin typeface="Arial" pitchFamily="34" charset="0"/>
              <a:cs typeface="Arial" pitchFamily="34" charset="0"/>
            </a:endParaRPr>
          </a:p>
          <a:p>
            <a:r>
              <a:rPr lang="en-US" b="1" i="0" dirty="0">
                <a:latin typeface="Arial" pitchFamily="34" charset="0"/>
                <a:cs typeface="Arial" pitchFamily="34" charset="0"/>
              </a:rPr>
              <a:t>Key</a:t>
            </a:r>
            <a:r>
              <a:rPr lang="en-US" b="1" i="0" baseline="0" dirty="0">
                <a:latin typeface="Arial" pitchFamily="34" charset="0"/>
                <a:cs typeface="Arial" pitchFamily="34" charset="0"/>
              </a:rPr>
              <a:t> Point:</a:t>
            </a:r>
            <a:r>
              <a:rPr lang="en-US" b="1" i="0" dirty="0">
                <a:latin typeface="Arial" pitchFamily="34" charset="0"/>
                <a:cs typeface="Arial" pitchFamily="34" charset="0"/>
              </a:rPr>
              <a:t> </a:t>
            </a:r>
            <a:r>
              <a:rPr lang="en-US" b="1" dirty="0">
                <a:latin typeface="Arial" pitchFamily="34" charset="0"/>
                <a:cs typeface="Arial" pitchFamily="34" charset="0"/>
              </a:rPr>
              <a:t>Improvement in CVD Risk Reduction Is Needed Despite Advances </a:t>
            </a:r>
            <a:endParaRPr lang="en-US" b="1" i="1" dirty="0">
              <a:latin typeface="Arial" pitchFamily="34" charset="0"/>
              <a:cs typeface="Arial" pitchFamily="34" charset="0"/>
            </a:endParaRPr>
          </a:p>
          <a:p>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 Cardiovascular disease (CVD) is the leading cause of death in the US, despite guideline - driven care.</a:t>
            </a:r>
            <a:r>
              <a:rPr lang="en-US" baseline="30000" dirty="0">
                <a:latin typeface="Arial" pitchFamily="34" charset="0"/>
                <a:cs typeface="Arial" pitchFamily="34" charset="0"/>
              </a:rPr>
              <a:t>1</a:t>
            </a:r>
            <a:r>
              <a:rPr lang="en-US" dirty="0">
                <a:latin typeface="Arial" pitchFamily="34" charset="0"/>
                <a:cs typeface="Arial" pitchFamily="34" charset="0"/>
              </a:rPr>
              <a:t> In every year since 1900 except 1918, [Spanish Flu Epidemic),CVD accounted for more deaths than any other major cause of death in the U.S.  </a:t>
            </a:r>
          </a:p>
          <a:p>
            <a:pPr>
              <a:buFont typeface="Arial" pitchFamily="34" charset="0"/>
              <a:buChar char="•"/>
            </a:pPr>
            <a:r>
              <a:rPr lang="en-US" dirty="0">
                <a:latin typeface="Arial" pitchFamily="34" charset="0"/>
                <a:cs typeface="Arial" pitchFamily="34" charset="0"/>
              </a:rPr>
              <a:t> Despite the recent decline in CVD death rate, CVD still accounts for 33% of all deaths.</a:t>
            </a:r>
            <a:r>
              <a:rPr lang="en-US" baseline="30000" dirty="0">
                <a:latin typeface="Arial" pitchFamily="34" charset="0"/>
                <a:cs typeface="Arial" pitchFamily="34" charset="0"/>
              </a:rPr>
              <a:t>2</a:t>
            </a:r>
            <a:r>
              <a:rPr lang="en-US" dirty="0">
                <a:latin typeface="Arial" pitchFamily="34" charset="0"/>
                <a:cs typeface="Arial" pitchFamily="34" charset="0"/>
              </a:rPr>
              <a:t>  Currently, CVD </a:t>
            </a:r>
            <a:r>
              <a:rPr lang="en-US" baseline="0" dirty="0">
                <a:latin typeface="Arial" pitchFamily="34" charset="0"/>
                <a:cs typeface="Arial" pitchFamily="34" charset="0"/>
              </a:rPr>
              <a:t>claims more lives each year than cancer and chronic lower respiratory disease combined. On average,</a:t>
            </a:r>
            <a:r>
              <a:rPr lang="en-US" dirty="0">
                <a:latin typeface="Arial" pitchFamily="34" charset="0"/>
                <a:cs typeface="Arial" pitchFamily="34" charset="0"/>
              </a:rPr>
              <a:t> greater than </a:t>
            </a:r>
            <a:r>
              <a:rPr lang="en-US" baseline="0" dirty="0">
                <a:latin typeface="Arial" pitchFamily="34" charset="0"/>
                <a:cs typeface="Arial" pitchFamily="34" charset="0"/>
              </a:rPr>
              <a:t>2150 Americans die of CVD each day, an average of 1 death every 40 seconds.</a:t>
            </a:r>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 Total CVD healthcare costs in 2011 were $320.1 billion, by 2030 projected to be $918 billion.</a:t>
            </a:r>
            <a:r>
              <a:rPr lang="en-US" baseline="30000" dirty="0">
                <a:latin typeface="Arial" pitchFamily="34" charset="0"/>
                <a:cs typeface="Arial" pitchFamily="34" charset="0"/>
              </a:rPr>
              <a:t>2</a:t>
            </a:r>
            <a:r>
              <a:rPr lang="en-US" dirty="0">
                <a:latin typeface="Arial" pitchFamily="34" charset="0"/>
                <a:cs typeface="Arial" pitchFamily="34" charset="0"/>
              </a:rPr>
              <a:t>  CVD costs more than any other diagnostic group.</a:t>
            </a:r>
          </a:p>
          <a:p>
            <a:pPr>
              <a:buFont typeface="Arial" pitchFamily="34" charset="0"/>
              <a:buChar char="•"/>
            </a:pPr>
            <a:r>
              <a:rPr lang="en-US" dirty="0">
                <a:latin typeface="Arial" pitchFamily="34" charset="0"/>
                <a:cs typeface="Arial" pitchFamily="34" charset="0"/>
              </a:rPr>
              <a:t> 50% of people who’ve had a heart attack have normal cholesterol.</a:t>
            </a:r>
            <a:r>
              <a:rPr lang="en-US" baseline="30000" dirty="0">
                <a:latin typeface="Arial" pitchFamily="34" charset="0"/>
                <a:cs typeface="Arial" pitchFamily="34" charset="0"/>
              </a:rPr>
              <a:t>3</a:t>
            </a:r>
            <a:r>
              <a:rPr lang="en-US" dirty="0">
                <a:latin typeface="Arial" pitchFamily="34" charset="0"/>
                <a:cs typeface="Arial" pitchFamily="34" charset="0"/>
              </a:rPr>
              <a:t>  </a:t>
            </a:r>
          </a:p>
          <a:p>
            <a:pPr>
              <a:buFont typeface="Arial" pitchFamily="34" charset="0"/>
              <a:buChar char="•"/>
            </a:pPr>
            <a:r>
              <a:rPr lang="en-US" b="1" dirty="0">
                <a:latin typeface="Arial" pitchFamily="34" charset="0"/>
                <a:cs typeface="Arial" pitchFamily="34" charset="0"/>
              </a:rPr>
              <a:t>Given this reality the routine lipid panel misses</a:t>
            </a:r>
            <a:r>
              <a:rPr lang="en-US" b="1" baseline="0" dirty="0">
                <a:latin typeface="Arial" pitchFamily="34" charset="0"/>
                <a:cs typeface="Arial" pitchFamily="34" charset="0"/>
              </a:rPr>
              <a:t> many individuals that are at risk for CVD </a:t>
            </a:r>
          </a:p>
          <a:p>
            <a:pPr>
              <a:buFont typeface="Arial" pitchFamily="34" charset="0"/>
              <a:buChar char="•"/>
            </a:pPr>
            <a:r>
              <a:rPr lang="en-US" b="1" baseline="0" dirty="0">
                <a:latin typeface="Arial" pitchFamily="34" charset="0"/>
                <a:cs typeface="Arial" pitchFamily="34" charset="0"/>
              </a:rPr>
              <a:t>and yet the routine lipid panel remains the standard of care for CVD screening in the U.S.</a:t>
            </a:r>
            <a:endParaRPr lang="en-US" b="1" dirty="0">
              <a:latin typeface="Arial" pitchFamily="34" charset="0"/>
              <a:cs typeface="Arial" pitchFamily="34" charset="0"/>
            </a:endParaRPr>
          </a:p>
          <a:p>
            <a:endParaRPr lang="en-US" b="1" dirty="0">
              <a:latin typeface="Arial" pitchFamily="34" charset="0"/>
              <a:cs typeface="Arial" pitchFamily="34" charset="0"/>
            </a:endParaRPr>
          </a:p>
          <a:p>
            <a:r>
              <a:rPr lang="en-US" sz="1000" b="1" dirty="0">
                <a:latin typeface="Arial" pitchFamily="34" charset="0"/>
                <a:cs typeface="Arial" pitchFamily="34" charset="0"/>
              </a:rPr>
              <a:t>References:</a:t>
            </a:r>
          </a:p>
          <a:p>
            <a:r>
              <a:rPr lang="en-US" sz="1000" dirty="0">
                <a:solidFill>
                  <a:srgbClr val="000000"/>
                </a:solidFill>
                <a:latin typeface="Arial" pitchFamily="34" charset="0"/>
                <a:cs typeface="Arial" pitchFamily="34" charset="0"/>
              </a:rPr>
              <a:t>1.Mozaffarian D, Benjamin EJ, Go AS et al. Circulation. 2015;131:e129.  </a:t>
            </a:r>
          </a:p>
          <a:p>
            <a:r>
              <a:rPr lang="en-US" sz="1000" dirty="0">
                <a:solidFill>
                  <a:srgbClr val="000000"/>
                </a:solidFill>
                <a:latin typeface="Arial" pitchFamily="34" charset="0"/>
                <a:cs typeface="Arial" pitchFamily="34" charset="0"/>
              </a:rPr>
              <a:t>2.Mozaffarian D, Benjamin EJ, Go AS et al. Circulation. 2015;131:e4-5,e282. </a:t>
            </a:r>
          </a:p>
          <a:p>
            <a:r>
              <a:rPr lang="de-DE" sz="1100" dirty="0">
                <a:solidFill>
                  <a:srgbClr val="000000"/>
                </a:solidFill>
                <a:latin typeface="Arial" pitchFamily="34" charset="0"/>
                <a:cs typeface="Arial" pitchFamily="34" charset="0"/>
              </a:rPr>
              <a:t>3.Sachdeva et al. Am Heart J. 2009;157:111-117.e2</a:t>
            </a:r>
          </a:p>
          <a:p>
            <a:r>
              <a:rPr lang="de-DE" sz="1100" u="sng" dirty="0">
                <a:latin typeface="Arial" pitchFamily="34" charset="0"/>
                <a:cs typeface="Arial" pitchFamily="34" charset="0"/>
              </a:rPr>
              <a:t> </a:t>
            </a:r>
            <a:r>
              <a:rPr lang="en-US" sz="1100" u="sng" dirty="0">
                <a:latin typeface="Arial" pitchFamily="34" charset="0"/>
                <a:cs typeface="Arial" pitchFamily="34" charset="0"/>
              </a:rPr>
              <a:t>http://www.nlm.nih.gov/medlineplus/images/heart.jpg </a:t>
            </a:r>
          </a:p>
          <a:p>
            <a:endParaRPr lang="de-DE" sz="1000" dirty="0">
              <a:solidFill>
                <a:srgbClr val="000000"/>
              </a:solidFill>
              <a:latin typeface="Arial" pitchFamily="34" charset="0"/>
              <a:cs typeface="Arial" pitchFamily="34" charset="0"/>
            </a:endParaRPr>
          </a:p>
          <a:p>
            <a:endParaRPr lang="de-DE" sz="1000" dirty="0">
              <a:solidFill>
                <a:srgbClr val="000000"/>
              </a:solidFill>
              <a:latin typeface="Arial" pitchFamily="34" charset="0"/>
              <a:cs typeface="Arial" pitchFamily="34" charset="0"/>
            </a:endParaRPr>
          </a:p>
          <a:p>
            <a:endParaRPr lang="de-DE" sz="1000" dirty="0">
              <a:solidFill>
                <a:srgbClr val="000000"/>
              </a:solidFill>
              <a:latin typeface="Arial" pitchFamily="34" charset="0"/>
              <a:cs typeface="Arial" pitchFamily="34" charset="0"/>
            </a:endParaRPr>
          </a:p>
          <a:p>
            <a:r>
              <a:rPr lang="de-DE" sz="1000" dirty="0">
                <a:solidFill>
                  <a:srgbClr val="000000"/>
                </a:solidFill>
                <a:latin typeface="Arial" pitchFamily="34" charset="0"/>
                <a:cs typeface="Arial" pitchFamily="34" charset="0"/>
              </a:rPr>
              <a:t>Images are stock photo #5282591</a:t>
            </a:r>
          </a:p>
          <a:p>
            <a:endParaRPr lang="en-US" dirty="0"/>
          </a:p>
        </p:txBody>
      </p:sp>
      <p:sp>
        <p:nvSpPr>
          <p:cNvPr id="4" name="Slide Number Placeholder 3"/>
          <p:cNvSpPr>
            <a:spLocks noGrp="1"/>
          </p:cNvSpPr>
          <p:nvPr>
            <p:ph type="sldNum" sz="quarter" idx="10"/>
          </p:nvPr>
        </p:nvSpPr>
        <p:spPr/>
        <p:txBody>
          <a:bodyPr/>
          <a:lstStyle/>
          <a:p>
            <a:fld id="{770DD102-68D1-5B43-93FD-DADC787469FF}"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a:t>© 2015 Boston Heart Diagnostics Corporation</a:t>
            </a:r>
          </a:p>
        </p:txBody>
      </p:sp>
    </p:spTree>
    <p:extLst>
      <p:ext uri="{BB962C8B-B14F-4D97-AF65-F5344CB8AC3E}">
        <p14:creationId xmlns:p14="http://schemas.microsoft.com/office/powerpoint/2010/main" val="63789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Cardiologists have told my patients in past that plaque is normal as the age.</a:t>
            </a:r>
          </a:p>
          <a:p>
            <a:r>
              <a:rPr lang="en-US" dirty="0"/>
              <a:t>”Plaque is common, but it is NOT normal; it is a disease. Many believe that blockage of arterial blood flow plaque is the problem. It is if it’s in the anterior descending coronary artery and exceeds 70 to 80%. It becomes a plumbing problem. But fixing the plumbing problem does not alter one's risk of having a heart attack. The disease is a medical problem..</a:t>
            </a:r>
          </a:p>
          <a:p>
            <a:endParaRPr lang="en-US" dirty="0"/>
          </a:p>
        </p:txBody>
      </p:sp>
      <p:sp>
        <p:nvSpPr>
          <p:cNvPr id="4" name="Slide Number Placeholder 3"/>
          <p:cNvSpPr>
            <a:spLocks noGrp="1"/>
          </p:cNvSpPr>
          <p:nvPr>
            <p:ph type="sldNum" sz="quarter" idx="10"/>
          </p:nvPr>
        </p:nvSpPr>
        <p:spPr/>
        <p:txBody>
          <a:bodyPr/>
          <a:lstStyle/>
          <a:p>
            <a:fld id="{770DD102-68D1-5B43-93FD-DADC787469FF}" type="slidenum">
              <a:rPr lang="en-US" smtClean="0"/>
              <a:pPr/>
              <a:t>9</a:t>
            </a:fld>
            <a:endParaRPr lang="en-US" dirty="0"/>
          </a:p>
        </p:txBody>
      </p:sp>
    </p:spTree>
    <p:extLst>
      <p:ext uri="{BB962C8B-B14F-4D97-AF65-F5344CB8AC3E}">
        <p14:creationId xmlns:p14="http://schemas.microsoft.com/office/powerpoint/2010/main" val="2327427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BHD_Reg.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013" y="2293430"/>
            <a:ext cx="8667176" cy="1935669"/>
          </a:xfrm>
          <a:prstGeom prst="rect">
            <a:avLst/>
          </a:prstGeom>
        </p:spPr>
      </p:pic>
    </p:spTree>
    <p:extLst>
      <p:ext uri="{BB962C8B-B14F-4D97-AF65-F5344CB8AC3E}">
        <p14:creationId xmlns:p14="http://schemas.microsoft.com/office/powerpoint/2010/main" val="335312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rter Column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6" name="Text Placeholder 5"/>
          <p:cNvSpPr>
            <a:spLocks noGrp="1"/>
          </p:cNvSpPr>
          <p:nvPr>
            <p:ph type="body" sz="quarter" idx="12"/>
          </p:nvPr>
        </p:nvSpPr>
        <p:spPr>
          <a:xfrm>
            <a:off x="244475" y="1600200"/>
            <a:ext cx="6370637" cy="4411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3"/>
          </p:nvPr>
        </p:nvSpPr>
        <p:spPr>
          <a:xfrm>
            <a:off x="6861174" y="1600200"/>
            <a:ext cx="2038351" cy="3657600"/>
          </a:xfrm>
        </p:spPr>
        <p:txBody>
          <a:bodyPr/>
          <a:lstStyle/>
          <a:p>
            <a:endParaRPr lang="en-US" dirty="0"/>
          </a:p>
        </p:txBody>
      </p:sp>
      <p:sp>
        <p:nvSpPr>
          <p:cNvPr id="13" name="Text Placeholder 3"/>
          <p:cNvSpPr>
            <a:spLocks noGrp="1"/>
          </p:cNvSpPr>
          <p:nvPr>
            <p:ph type="body" sz="half" idx="2"/>
          </p:nvPr>
        </p:nvSpPr>
        <p:spPr>
          <a:xfrm>
            <a:off x="6861174" y="5448300"/>
            <a:ext cx="2038352" cy="56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74788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cientific Title Slide 1">
    <p:spTree>
      <p:nvGrpSpPr>
        <p:cNvPr id="1" name=""/>
        <p:cNvGrpSpPr/>
        <p:nvPr/>
      </p:nvGrpSpPr>
      <p:grpSpPr>
        <a:xfrm>
          <a:off x="0" y="0"/>
          <a:ext cx="0" cy="0"/>
          <a:chOff x="0" y="0"/>
          <a:chExt cx="0" cy="0"/>
        </a:xfrm>
      </p:grpSpPr>
      <p:sp>
        <p:nvSpPr>
          <p:cNvPr id="4" name="Rectangle 3"/>
          <p:cNvSpPr/>
          <p:nvPr userDrawn="1"/>
        </p:nvSpPr>
        <p:spPr>
          <a:xfrm>
            <a:off x="0" y="0"/>
            <a:ext cx="9144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9" descr="WomanWithHeartSmall.jpg"/>
          <p:cNvPicPr>
            <a:picLocks noChangeAspect="1"/>
          </p:cNvPicPr>
          <p:nvPr userDrawn="1"/>
        </p:nvPicPr>
        <p:blipFill>
          <a:blip r:embed="rId2" cstate="screen">
            <a:extLst>
              <a:ext uri="{28A0092B-C50C-407E-A947-70E740481C1C}">
                <a14:useLocalDpi xmlns:a14="http://schemas.microsoft.com/office/drawing/2010/main"/>
              </a:ext>
            </a:extLst>
          </a:blip>
          <a:srcRect l="25143" t="31128" r="2271" b="21313"/>
          <a:stretch>
            <a:fillRect/>
          </a:stretch>
        </p:blipFill>
        <p:spPr bwMode="auto">
          <a:xfrm>
            <a:off x="0" y="3200400"/>
            <a:ext cx="9144000" cy="3657600"/>
          </a:xfrm>
          <a:prstGeom prst="rect">
            <a:avLst/>
          </a:prstGeom>
          <a:noFill/>
          <a:ln w="9525">
            <a:noFill/>
            <a:miter lim="800000"/>
            <a:headEnd/>
            <a:tailEnd/>
          </a:ln>
        </p:spPr>
      </p:pic>
      <p:sp>
        <p:nvSpPr>
          <p:cNvPr id="3" name="Subtitle 2"/>
          <p:cNvSpPr>
            <a:spLocks noGrp="1"/>
          </p:cNvSpPr>
          <p:nvPr>
            <p:ph type="subTitle" idx="1" hasCustomPrompt="1"/>
          </p:nvPr>
        </p:nvSpPr>
        <p:spPr>
          <a:xfrm>
            <a:off x="6019800" y="4038600"/>
            <a:ext cx="2743200" cy="2133600"/>
          </a:xfrm>
        </p:spPr>
        <p:txBody>
          <a:bodyPr>
            <a:normAutofit/>
          </a:bodyPr>
          <a:lstStyle>
            <a:lvl1pPr marL="0" indent="0" algn="l">
              <a:buNone/>
              <a:defRPr sz="1800" b="1" spc="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
        <p:nvSpPr>
          <p:cNvPr id="7" name="TextBox 6"/>
          <p:cNvSpPr txBox="1"/>
          <p:nvPr userDrawn="1"/>
        </p:nvSpPr>
        <p:spPr>
          <a:xfrm>
            <a:off x="5486400" y="6527884"/>
            <a:ext cx="3581400" cy="253916"/>
          </a:xfrm>
          <a:prstGeom prst="rect">
            <a:avLst/>
          </a:prstGeom>
          <a:noFill/>
        </p:spPr>
        <p:txBody>
          <a:bodyPr wrap="square" rtlCol="0">
            <a:spAutoFit/>
          </a:bodyPr>
          <a:lstStyle/>
          <a:p>
            <a:pPr algn="ctr"/>
            <a:r>
              <a:rPr lang="en-US" sz="1050" b="1" dirty="0">
                <a:solidFill>
                  <a:schemeClr val="bg1"/>
                </a:solidFill>
                <a:latin typeface="Calibri" pitchFamily="34" charset="0"/>
              </a:rPr>
              <a:t>Copyright 2013 Boston Heart Diagnostics</a:t>
            </a:r>
            <a:r>
              <a:rPr lang="en-US" sz="1050" b="1" baseline="0" dirty="0">
                <a:solidFill>
                  <a:schemeClr val="bg1"/>
                </a:solidFill>
                <a:latin typeface="Calibri" pitchFamily="34" charset="0"/>
              </a:rPr>
              <a:t> Corporation</a:t>
            </a:r>
            <a:r>
              <a:rPr lang="en-US" sz="1050" b="1" dirty="0">
                <a:solidFill>
                  <a:schemeClr val="bg1"/>
                </a:solidFill>
                <a:latin typeface="Calibri" pitchFamily="34" charset="0"/>
              </a:rPr>
              <a:t> </a:t>
            </a:r>
          </a:p>
        </p:txBody>
      </p:sp>
      <p:pic>
        <p:nvPicPr>
          <p:cNvPr id="8" name="Picture 7" descr="BHD_FINAL LOGOS_BHD_3 Color.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990600"/>
            <a:ext cx="6265183" cy="1400556"/>
          </a:xfrm>
          <a:prstGeom prst="rect">
            <a:avLst/>
          </a:prstGeom>
        </p:spPr>
      </p:pic>
    </p:spTree>
    <p:extLst>
      <p:ext uri="{BB962C8B-B14F-4D97-AF65-F5344CB8AC3E}">
        <p14:creationId xmlns:p14="http://schemas.microsoft.com/office/powerpoint/2010/main" val="2052731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BHDx 1_Section Divider">
    <p:spTree>
      <p:nvGrpSpPr>
        <p:cNvPr id="1" name=""/>
        <p:cNvGrpSpPr/>
        <p:nvPr/>
      </p:nvGrpSpPr>
      <p:grpSpPr>
        <a:xfrm>
          <a:off x="0" y="0"/>
          <a:ext cx="0" cy="0"/>
          <a:chOff x="0" y="0"/>
          <a:chExt cx="0" cy="0"/>
        </a:xfrm>
      </p:grpSpPr>
      <p:pic>
        <p:nvPicPr>
          <p:cNvPr id="4" name="Picture 9" descr="WomanWithHeartSmall.jpg"/>
          <p:cNvPicPr>
            <a:picLocks noChangeAspect="1"/>
          </p:cNvPicPr>
          <p:nvPr userDrawn="1"/>
        </p:nvPicPr>
        <p:blipFill>
          <a:blip r:embed="rId2" cstate="screen">
            <a:extLst>
              <a:ext uri="{28A0092B-C50C-407E-A947-70E740481C1C}">
                <a14:useLocalDpi xmlns:a14="http://schemas.microsoft.com/office/drawing/2010/main"/>
              </a:ext>
            </a:extLst>
          </a:blip>
          <a:srcRect l="12025" t="9329" r="14557" b="10828"/>
          <a:stretch>
            <a:fillRect/>
          </a:stretch>
        </p:blipFill>
        <p:spPr bwMode="auto">
          <a:xfrm>
            <a:off x="0" y="152400"/>
            <a:ext cx="9144000" cy="5867400"/>
          </a:xfrm>
          <a:prstGeom prst="rect">
            <a:avLst/>
          </a:prstGeom>
          <a:solidFill>
            <a:schemeClr val="bg1">
              <a:alpha val="14902"/>
            </a:schemeClr>
          </a:solidFill>
          <a:ln w="9525">
            <a:noFill/>
            <a:miter lim="800000"/>
            <a:headEnd/>
            <a:tailEnd/>
          </a:ln>
        </p:spPr>
      </p:pic>
      <p:sp>
        <p:nvSpPr>
          <p:cNvPr id="5" name="Rectangle 4"/>
          <p:cNvSpPr/>
          <p:nvPr userDrawn="1"/>
        </p:nvSpPr>
        <p:spPr>
          <a:xfrm>
            <a:off x="0" y="152400"/>
            <a:ext cx="9144000" cy="5867400"/>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200400"/>
            <a:ext cx="9144000" cy="2057400"/>
          </a:xfrm>
          <a:prstGeom prst="rect">
            <a:avLst/>
          </a:prstGeom>
          <a:solidFill>
            <a:srgbClr val="A2979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22313" y="228600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722313" y="3962400"/>
            <a:ext cx="7772400" cy="1362075"/>
          </a:xfrm>
        </p:spPr>
        <p:txBody>
          <a:bodyPr anchor="t"/>
          <a:lstStyle>
            <a:lvl1pPr algn="l">
              <a:defRPr sz="2400" b="1" cap="all">
                <a:solidFill>
                  <a:srgbClr val="83334A"/>
                </a:solidFill>
              </a:defRPr>
            </a:lvl1pPr>
          </a:lstStyle>
          <a:p>
            <a:r>
              <a:rPr lang="en-US" dirty="0"/>
              <a:t>Click to edit Master title style</a:t>
            </a:r>
          </a:p>
        </p:txBody>
      </p:sp>
      <p:sp>
        <p:nvSpPr>
          <p:cNvPr id="9" name="Slide Number Placeholder 5"/>
          <p:cNvSpPr>
            <a:spLocks noGrp="1"/>
          </p:cNvSpPr>
          <p:nvPr>
            <p:ph type="sldNum" sz="quarter" idx="12"/>
          </p:nvPr>
        </p:nvSpPr>
        <p:spPr/>
        <p:txBody>
          <a:bodyPr/>
          <a:lstStyle>
            <a:lvl1pPr>
              <a:defRPr/>
            </a:lvl1pPr>
          </a:lstStyle>
          <a:p>
            <a:pPr algn="l">
              <a:defRPr/>
            </a:pPr>
            <a:fld id="{91705391-B061-4A4A-BF40-762F3F3CD76B}" type="slidenum">
              <a:rPr lang="en-US" smtClean="0"/>
              <a:pPr algn="l">
                <a:defRPr/>
              </a:pPr>
              <a:t>‹#›</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89659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257800" y="6324600"/>
            <a:ext cx="1219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994DAB-5920-4861-8A5B-797930229D2F}" type="slidenum">
              <a:rPr lang="en-US" smtClean="0"/>
              <a:pPr/>
              <a:t>‹#›</a:t>
            </a:fld>
            <a:endParaRPr lang="en-US" dirty="0"/>
          </a:p>
        </p:txBody>
      </p:sp>
    </p:spTree>
    <p:extLst>
      <p:ext uri="{BB962C8B-B14F-4D97-AF65-F5344CB8AC3E}">
        <p14:creationId xmlns:p14="http://schemas.microsoft.com/office/powerpoint/2010/main" val="301772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BHD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pPr algn="l">
              <a:defRPr/>
            </a:pPr>
            <a:fld id="{02A49CFF-BFD4-4EFB-8C79-EE8A997D0F2A}" type="slidenum">
              <a:rPr lang="en-US" smtClean="0"/>
              <a:pPr algn="l">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26815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cientific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274638"/>
            <a:ext cx="8229600" cy="639762"/>
          </a:xfrm>
        </p:spPr>
        <p:txBody>
          <a:bodyPr/>
          <a:lstStyle>
            <a:lvl1pPr>
              <a:defRPr/>
            </a:lvl1pPr>
          </a:lstStyle>
          <a:p>
            <a:r>
              <a:rPr lang="en-US" dirty="0"/>
              <a:t>Click to edit Master title style</a:t>
            </a:r>
          </a:p>
        </p:txBody>
      </p:sp>
      <p:sp>
        <p:nvSpPr>
          <p:cNvPr id="8" name="Text Placeholder 11"/>
          <p:cNvSpPr>
            <a:spLocks noGrp="1"/>
          </p:cNvSpPr>
          <p:nvPr>
            <p:ph type="body" sz="quarter" idx="16"/>
          </p:nvPr>
        </p:nvSpPr>
        <p:spPr>
          <a:xfrm>
            <a:off x="457200" y="914400"/>
            <a:ext cx="8229600" cy="533400"/>
          </a:xfrm>
        </p:spPr>
        <p:txBody>
          <a:bodyPr>
            <a:normAutofit/>
          </a:bodyPr>
          <a:lstStyle>
            <a:lvl1pPr>
              <a:buNone/>
              <a:defRPr sz="2400" b="1" i="1"/>
            </a:lvl1pPr>
          </a:lstStyle>
          <a:p>
            <a:pPr lvl="0"/>
            <a:r>
              <a:rPr lang="en-US" dirty="0"/>
              <a:t>Click to edit Master text styles</a:t>
            </a:r>
          </a:p>
        </p:txBody>
      </p:sp>
    </p:spTree>
    <p:extLst>
      <p:ext uri="{BB962C8B-B14F-4D97-AF65-F5344CB8AC3E}">
        <p14:creationId xmlns:p14="http://schemas.microsoft.com/office/powerpoint/2010/main" val="3924814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67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
            <a:ext cx="9144000" cy="623675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4475" y="2130425"/>
            <a:ext cx="8655050" cy="1298575"/>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44475" y="3429000"/>
            <a:ext cx="865505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spc="0"/>
            </a:lvl1pPr>
          </a:lstStyle>
          <a:p>
            <a:endParaRPr lang="en-US" dirty="0"/>
          </a:p>
        </p:txBody>
      </p:sp>
      <p:sp>
        <p:nvSpPr>
          <p:cNvPr id="9"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Rectangle 4"/>
          <p:cNvSpPr/>
          <p:nvPr userDrawn="1"/>
        </p:nvSpPr>
        <p:spPr>
          <a:xfrm>
            <a:off x="0" y="0"/>
            <a:ext cx="9144000" cy="635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4475" y="225425"/>
            <a:ext cx="8655050" cy="553998"/>
          </a:xfrm>
        </p:spPr>
        <p:txBody>
          <a:bodyPr>
            <a:spAutoFit/>
          </a:bodyPr>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2336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Image">
    <p:spTree>
      <p:nvGrpSpPr>
        <p:cNvPr id="1" name=""/>
        <p:cNvGrpSpPr/>
        <p:nvPr/>
      </p:nvGrpSpPr>
      <p:grpSpPr>
        <a:xfrm>
          <a:off x="0" y="0"/>
          <a:ext cx="0" cy="0"/>
          <a:chOff x="0" y="0"/>
          <a:chExt cx="0" cy="0"/>
        </a:xfrm>
      </p:grpSpPr>
      <p:sp>
        <p:nvSpPr>
          <p:cNvPr id="8" name="Rectangle 7"/>
          <p:cNvSpPr/>
          <p:nvPr userDrawn="1"/>
        </p:nvSpPr>
        <p:spPr>
          <a:xfrm>
            <a:off x="0" y="-127000"/>
            <a:ext cx="9144000" cy="6363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US" dirty="0"/>
          </a:p>
        </p:txBody>
      </p:sp>
      <p:sp>
        <p:nvSpPr>
          <p:cNvPr id="7" name="Picture Placeholder 6"/>
          <p:cNvSpPr>
            <a:spLocks noGrp="1"/>
          </p:cNvSpPr>
          <p:nvPr>
            <p:ph type="pic" sz="quarter" idx="12"/>
          </p:nvPr>
        </p:nvSpPr>
        <p:spPr>
          <a:xfrm>
            <a:off x="8466" y="-127000"/>
            <a:ext cx="9135533" cy="6363758"/>
          </a:xfrm>
        </p:spPr>
        <p:txBody>
          <a:bodyPr/>
          <a:lstStyle/>
          <a:p>
            <a:endParaRPr lang="en-US" dirty="0"/>
          </a:p>
        </p:txBody>
      </p:sp>
      <p:sp>
        <p:nvSpPr>
          <p:cNvPr id="9"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3253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4476" y="1600200"/>
            <a:ext cx="4208462" cy="44116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7412" y="1600200"/>
            <a:ext cx="4202113" cy="44116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4476" y="1600199"/>
            <a:ext cx="4211638" cy="574675"/>
          </a:xfrm>
        </p:spPr>
        <p:txBody>
          <a:bodyPr anchor="t" anchorCtr="0"/>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4476" y="2174875"/>
            <a:ext cx="4211638" cy="38369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02175" y="1600199"/>
            <a:ext cx="4197350" cy="574676"/>
          </a:xfrm>
        </p:spPr>
        <p:txBody>
          <a:bodyPr anchor="t" anchorCtr="0"/>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2175" y="2174875"/>
            <a:ext cx="4197350" cy="38369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6" name="Picture Placeholder 5"/>
          <p:cNvSpPr>
            <a:spLocks noGrp="1"/>
          </p:cNvSpPr>
          <p:nvPr>
            <p:ph type="pic" sz="quarter" idx="12"/>
          </p:nvPr>
        </p:nvSpPr>
        <p:spPr>
          <a:xfrm>
            <a:off x="0" y="1511300"/>
            <a:ext cx="9144000" cy="4500563"/>
          </a:xfrm>
        </p:spPr>
        <p:txBody>
          <a:bodyPr/>
          <a:lstStyle/>
          <a:p>
            <a:endParaRPr lang="en-US" dirty="0"/>
          </a:p>
        </p:txBody>
      </p:sp>
      <p:sp>
        <p:nvSpPr>
          <p:cNvPr id="11"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39446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6" name="Text Placeholder 5"/>
          <p:cNvSpPr>
            <a:spLocks noGrp="1"/>
          </p:cNvSpPr>
          <p:nvPr>
            <p:ph type="body" sz="quarter" idx="12"/>
          </p:nvPr>
        </p:nvSpPr>
        <p:spPr>
          <a:xfrm>
            <a:off x="244476" y="1600200"/>
            <a:ext cx="4211638" cy="4411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3"/>
          </p:nvPr>
        </p:nvSpPr>
        <p:spPr>
          <a:xfrm>
            <a:off x="4702176" y="1600200"/>
            <a:ext cx="4197350" cy="3657600"/>
          </a:xfrm>
        </p:spPr>
        <p:txBody>
          <a:bodyPr/>
          <a:lstStyle/>
          <a:p>
            <a:endParaRPr lang="en-US" dirty="0"/>
          </a:p>
        </p:txBody>
      </p:sp>
      <p:sp>
        <p:nvSpPr>
          <p:cNvPr id="13" name="Text Placeholder 3"/>
          <p:cNvSpPr>
            <a:spLocks noGrp="1"/>
          </p:cNvSpPr>
          <p:nvPr>
            <p:ph type="body" sz="half" idx="2"/>
          </p:nvPr>
        </p:nvSpPr>
        <p:spPr>
          <a:xfrm>
            <a:off x="4702176" y="5448300"/>
            <a:ext cx="4197350" cy="56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57461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 y="6238875"/>
            <a:ext cx="9144000" cy="6191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userDrawn="1"/>
        </p:nvSpPr>
        <p:spPr>
          <a:xfrm>
            <a:off x="0" y="0"/>
            <a:ext cx="9144000" cy="1507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44475" y="225425"/>
            <a:ext cx="8655050" cy="1143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244475" y="1600200"/>
            <a:ext cx="8655050" cy="440372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44475" y="6238875"/>
            <a:ext cx="2964392" cy="365125"/>
          </a:xfrm>
          <a:prstGeom prst="rect">
            <a:avLst/>
          </a:prstGeom>
        </p:spPr>
        <p:txBody>
          <a:bodyPr vert="horz" lIns="0" tIns="0" rIns="0" bIns="0" rtlCol="0" anchor="b" anchorCtr="0"/>
          <a:lstStyle>
            <a:lvl1pPr algn="l">
              <a:defRPr sz="900" kern="0" spc="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a:t>
            </a:fld>
            <a:endParaRPr lang="en-US" dirty="0"/>
          </a:p>
        </p:txBody>
      </p:sp>
      <p:pic>
        <p:nvPicPr>
          <p:cNvPr id="4" name="Picture 3" descr="BHD_Reg.Logo_RGB_Whit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070725" y="6365916"/>
            <a:ext cx="1828800" cy="40843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0" r:id="rId1"/>
    <p:sldLayoutId id="2147493456" r:id="rId2"/>
    <p:sldLayoutId id="2147493465" r:id="rId3"/>
    <p:sldLayoutId id="2147493466" r:id="rId4"/>
    <p:sldLayoutId id="2147493457" r:id="rId5"/>
    <p:sldLayoutId id="2147493459" r:id="rId6"/>
    <p:sldLayoutId id="2147493460" r:id="rId7"/>
    <p:sldLayoutId id="2147493467" r:id="rId8"/>
    <p:sldLayoutId id="2147493468" r:id="rId9"/>
    <p:sldLayoutId id="2147493469" r:id="rId10"/>
    <p:sldLayoutId id="2147493471" r:id="rId11"/>
    <p:sldLayoutId id="2147493473" r:id="rId12"/>
    <p:sldLayoutId id="2147493474" r:id="rId13"/>
    <p:sldLayoutId id="2147493475" r:id="rId14"/>
    <p:sldLayoutId id="2147493477" r:id="rId15"/>
    <p:sldLayoutId id="2147493478" r:id="rId16"/>
  </p:sldLayoutIdLst>
  <p:hf hdr="0" dt="0"/>
  <p:txStyles>
    <p:titleStyle>
      <a:lvl1pPr algn="l" defTabSz="457200" rtl="0" eaLnBrk="1" latinLnBrk="0" hangingPunct="1">
        <a:lnSpc>
          <a:spcPct val="90000"/>
        </a:lnSpc>
        <a:spcBef>
          <a:spcPct val="0"/>
        </a:spcBef>
        <a:buNone/>
        <a:defRPr sz="3200" b="1" i="0" kern="1200" spc="-100" baseline="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spc="-100" baseline="0">
          <a:solidFill>
            <a:schemeClr val="tx1"/>
          </a:solidFill>
          <a:latin typeface="+mn-lt"/>
          <a:ea typeface="+mn-ea"/>
          <a:cs typeface="+mn-cs"/>
        </a:defRPr>
      </a:lvl1pPr>
      <a:lvl2pPr marL="630238" indent="-285750" algn="l" defTabSz="457200" rtl="0" eaLnBrk="1" latinLnBrk="0" hangingPunct="1">
        <a:spcBef>
          <a:spcPct val="20000"/>
        </a:spcBef>
        <a:buFont typeface="Lucida Grande"/>
        <a:buChar char="-"/>
        <a:defRPr sz="2000" kern="1200" spc="-100">
          <a:solidFill>
            <a:schemeClr val="tx1"/>
          </a:solidFill>
          <a:latin typeface="+mn-lt"/>
          <a:ea typeface="+mn-ea"/>
          <a:cs typeface="+mn-cs"/>
        </a:defRPr>
      </a:lvl2pPr>
      <a:lvl3pPr marL="744538" indent="-173038" algn="l" defTabSz="457200" rtl="0" eaLnBrk="1" latinLnBrk="0" hangingPunct="1">
        <a:spcBef>
          <a:spcPct val="20000"/>
        </a:spcBef>
        <a:buFont typeface="Wingdings" charset="2"/>
        <a:buChar char="§"/>
        <a:defRPr sz="2000" kern="1200" spc="-100">
          <a:solidFill>
            <a:schemeClr val="tx1"/>
          </a:solidFill>
          <a:latin typeface="+mn-lt"/>
          <a:ea typeface="+mn-ea"/>
          <a:cs typeface="+mn-cs"/>
        </a:defRPr>
      </a:lvl3pPr>
      <a:lvl4pPr marL="1257300" indent="-342900" algn="l" defTabSz="457200" rtl="0" eaLnBrk="1" latinLnBrk="0" hangingPunct="1">
        <a:spcBef>
          <a:spcPct val="20000"/>
        </a:spcBef>
        <a:buFont typeface="Courier New"/>
        <a:buChar char="o"/>
        <a:defRPr sz="2000" kern="1200" spc="-100">
          <a:solidFill>
            <a:schemeClr val="tx1"/>
          </a:solidFill>
          <a:latin typeface="+mn-lt"/>
          <a:ea typeface="+mn-ea"/>
          <a:cs typeface="+mn-cs"/>
        </a:defRPr>
      </a:lvl4pPr>
      <a:lvl5pPr marL="1600200" indent="-342900" algn="l" defTabSz="457200" rtl="0" eaLnBrk="1" latinLnBrk="0" hangingPunct="1">
        <a:spcBef>
          <a:spcPct val="20000"/>
        </a:spcBef>
        <a:buFont typeface="Arial"/>
        <a:buChar char="•"/>
        <a:defRPr sz="2000" kern="1200" spc="-1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www.gordongunnmd.com/"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www.gordongunnmd.co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 y="1353670"/>
            <a:ext cx="8823960" cy="2378357"/>
          </a:xfrm>
        </p:spPr>
        <p:txBody>
          <a:bodyPr>
            <a:noAutofit/>
          </a:bodyPr>
          <a:lstStyle/>
          <a:p>
            <a:pPr algn="ctr">
              <a:lnSpc>
                <a:spcPct val="200000"/>
              </a:lnSpc>
            </a:pPr>
            <a:r>
              <a:rPr lang="en-US" sz="2800" dirty="0"/>
              <a:t> The Impact of Menopause and the </a:t>
            </a:r>
            <a:br>
              <a:rPr lang="en-US" sz="2800" dirty="0"/>
            </a:br>
            <a:r>
              <a:rPr lang="en-US" sz="2800" dirty="0"/>
              <a:t>Role of Estrogen in CVD</a:t>
            </a:r>
            <a:br>
              <a:rPr lang="en-US" sz="2800" dirty="0">
                <a:solidFill>
                  <a:srgbClr val="843549"/>
                </a:solidFill>
              </a:rPr>
            </a:br>
            <a:br>
              <a:rPr lang="en-US" sz="2800" dirty="0">
                <a:solidFill>
                  <a:srgbClr val="843549"/>
                </a:solidFill>
              </a:rPr>
            </a:br>
            <a:endParaRPr lang="en-US" sz="2800" i="1" dirty="0">
              <a:solidFill>
                <a:srgbClr val="843549"/>
              </a:solidFill>
            </a:endParaRPr>
          </a:p>
        </p:txBody>
      </p:sp>
      <p:sp>
        <p:nvSpPr>
          <p:cNvPr id="3" name="Subtitle 2"/>
          <p:cNvSpPr>
            <a:spLocks noGrp="1"/>
          </p:cNvSpPr>
          <p:nvPr>
            <p:ph type="subTitle" idx="1"/>
          </p:nvPr>
        </p:nvSpPr>
        <p:spPr>
          <a:xfrm>
            <a:off x="1382232" y="4661647"/>
            <a:ext cx="6313967" cy="1143730"/>
          </a:xfrm>
        </p:spPr>
        <p:txBody>
          <a:bodyPr/>
          <a:lstStyle/>
          <a:p>
            <a:pPr algn="ctr"/>
            <a:r>
              <a:rPr lang="en-US" sz="1800" b="1" dirty="0">
                <a:solidFill>
                  <a:srgbClr val="800000"/>
                </a:solidFill>
              </a:rPr>
              <a:t>Gordon C. Gunn, M.D., F.A.C.O.G.</a:t>
            </a:r>
          </a:p>
          <a:p>
            <a:pPr algn="ctr"/>
            <a:r>
              <a:rPr lang="en-US" sz="1800" b="1" dirty="0">
                <a:solidFill>
                  <a:srgbClr val="800000"/>
                </a:solidFill>
              </a:rPr>
              <a:t>Gynecologic Oncologist</a:t>
            </a:r>
          </a:p>
          <a:p>
            <a:pPr algn="ctr"/>
            <a:r>
              <a:rPr lang="en-US" sz="1800" b="1" dirty="0">
                <a:solidFill>
                  <a:srgbClr val="800000"/>
                </a:solidFill>
              </a:rPr>
              <a:t>Preventative Medicine Specialist  </a:t>
            </a:r>
          </a:p>
          <a:p>
            <a:pPr algn="ctr"/>
            <a:r>
              <a:rPr lang="en-US" sz="1800" b="1" dirty="0">
                <a:solidFill>
                  <a:srgbClr val="800000"/>
                </a:solidFill>
              </a:rPr>
              <a:t>Hormonal Therapy Consultant</a:t>
            </a:r>
          </a:p>
        </p:txBody>
      </p:sp>
      <p:sp>
        <p:nvSpPr>
          <p:cNvPr id="4" name="Footer Placeholder 3"/>
          <p:cNvSpPr>
            <a:spLocks noGrp="1"/>
          </p:cNvSpPr>
          <p:nvPr>
            <p:ph type="ftr" sz="quarter" idx="11"/>
          </p:nvPr>
        </p:nvSpPr>
        <p:spPr>
          <a:xfrm>
            <a:off x="0" y="6858000"/>
            <a:ext cx="2964392" cy="365125"/>
          </a:xfrm>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1</a:t>
            </a:fld>
            <a:endParaRPr lang="en-US" dirty="0"/>
          </a:p>
        </p:txBody>
      </p:sp>
      <p:sp>
        <p:nvSpPr>
          <p:cNvPr id="6" name="TextBox 5"/>
          <p:cNvSpPr txBox="1"/>
          <p:nvPr/>
        </p:nvSpPr>
        <p:spPr>
          <a:xfrm>
            <a:off x="9675091" y="284018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61363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CD4F-D073-C490-29AD-05441C0D24B0}"/>
              </a:ext>
            </a:extLst>
          </p:cNvPr>
          <p:cNvSpPr>
            <a:spLocks noGrp="1"/>
          </p:cNvSpPr>
          <p:nvPr>
            <p:ph type="title"/>
          </p:nvPr>
        </p:nvSpPr>
        <p:spPr>
          <a:xfrm>
            <a:off x="244475" y="403412"/>
            <a:ext cx="8655050" cy="654424"/>
          </a:xfrm>
        </p:spPr>
        <p:txBody>
          <a:bodyPr>
            <a:normAutofit/>
          </a:bodyPr>
          <a:lstStyle/>
          <a:p>
            <a:pPr algn="ctr"/>
            <a:r>
              <a:rPr lang="en-US" sz="2400" dirty="0"/>
              <a:t>What Actually Causes a ‘Heart Attack’?</a:t>
            </a:r>
          </a:p>
        </p:txBody>
      </p:sp>
      <p:sp>
        <p:nvSpPr>
          <p:cNvPr id="3" name="Slide Number Placeholder 2">
            <a:extLst>
              <a:ext uri="{FF2B5EF4-FFF2-40B4-BE49-F238E27FC236}">
                <a16:creationId xmlns:a16="http://schemas.microsoft.com/office/drawing/2014/main" id="{F658E7FA-F31C-7B62-A37D-2DB3F71A0B4B}"/>
              </a:ext>
            </a:extLst>
          </p:cNvPr>
          <p:cNvSpPr>
            <a:spLocks noGrp="1"/>
          </p:cNvSpPr>
          <p:nvPr>
            <p:ph type="sldNum" sz="quarter" idx="12"/>
          </p:nvPr>
        </p:nvSpPr>
        <p:spPr/>
        <p:txBody>
          <a:bodyPr/>
          <a:lstStyle/>
          <a:p>
            <a:pPr algn="l">
              <a:defRPr/>
            </a:pPr>
            <a:fld id="{02A49CFF-BFD4-4EFB-8C79-EE8A997D0F2A}" type="slidenum">
              <a:rPr lang="en-US" smtClean="0"/>
              <a:pPr algn="l">
                <a:defRPr/>
              </a:pPr>
              <a:t>10</a:t>
            </a:fld>
            <a:endParaRPr lang="en-US" dirty="0"/>
          </a:p>
        </p:txBody>
      </p:sp>
      <p:sp>
        <p:nvSpPr>
          <p:cNvPr id="4" name="Footer Placeholder 3">
            <a:extLst>
              <a:ext uri="{FF2B5EF4-FFF2-40B4-BE49-F238E27FC236}">
                <a16:creationId xmlns:a16="http://schemas.microsoft.com/office/drawing/2014/main" id="{24FC8824-053D-FA41-FB73-6807FF9EF11D}"/>
              </a:ext>
            </a:extLst>
          </p:cNvPr>
          <p:cNvSpPr>
            <a:spLocks noGrp="1"/>
          </p:cNvSpPr>
          <p:nvPr>
            <p:ph type="ftr" sz="quarter" idx="3"/>
          </p:nvPr>
        </p:nvSpPr>
        <p:spPr/>
        <p:txBody>
          <a:bodyPr/>
          <a:lstStyle/>
          <a:p>
            <a:endParaRPr lang="en-US" dirty="0"/>
          </a:p>
        </p:txBody>
      </p:sp>
      <p:pic>
        <p:nvPicPr>
          <p:cNvPr id="8" name="Picture 7" descr="A diagram of a structure&#10;&#10;Description automatically generated">
            <a:extLst>
              <a:ext uri="{FF2B5EF4-FFF2-40B4-BE49-F238E27FC236}">
                <a16:creationId xmlns:a16="http://schemas.microsoft.com/office/drawing/2014/main" id="{B6D920C5-4A80-3C57-90FB-52BC1A977ED6}"/>
              </a:ext>
            </a:extLst>
          </p:cNvPr>
          <p:cNvPicPr>
            <a:picLocks noChangeAspect="1"/>
          </p:cNvPicPr>
          <p:nvPr/>
        </p:nvPicPr>
        <p:blipFill>
          <a:blip r:embed="rId3"/>
          <a:stretch>
            <a:fillRect/>
          </a:stretch>
        </p:blipFill>
        <p:spPr>
          <a:xfrm>
            <a:off x="0" y="861059"/>
            <a:ext cx="9064994" cy="5260341"/>
          </a:xfrm>
          <a:prstGeom prst="rect">
            <a:avLst/>
          </a:prstGeom>
        </p:spPr>
      </p:pic>
    </p:spTree>
    <p:extLst>
      <p:ext uri="{BB962C8B-B14F-4D97-AF65-F5344CB8AC3E}">
        <p14:creationId xmlns:p14="http://schemas.microsoft.com/office/powerpoint/2010/main" val="153614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235"/>
            <a:ext cx="9143999" cy="949385"/>
          </a:xfrm>
        </p:spPr>
        <p:txBody>
          <a:bodyPr>
            <a:noAutofit/>
          </a:bodyPr>
          <a:lstStyle/>
          <a:p>
            <a:pPr algn="ctr">
              <a:lnSpc>
                <a:spcPct val="150000"/>
              </a:lnSpc>
              <a:spcBef>
                <a:spcPts val="600"/>
              </a:spcBef>
            </a:pPr>
            <a:r>
              <a:rPr lang="en-US" sz="2400" dirty="0"/>
              <a:t>What Actually Causes a ‘Heart Attack’?</a:t>
            </a:r>
          </a:p>
        </p:txBody>
      </p:sp>
      <p:sp>
        <p:nvSpPr>
          <p:cNvPr id="3" name="Slide Number Placeholder 2"/>
          <p:cNvSpPr>
            <a:spLocks noGrp="1"/>
          </p:cNvSpPr>
          <p:nvPr>
            <p:ph type="sldNum" sz="quarter" idx="12"/>
          </p:nvPr>
        </p:nvSpPr>
        <p:spPr/>
        <p:txBody>
          <a:bodyPr/>
          <a:lstStyle/>
          <a:p>
            <a:pPr algn="l">
              <a:defRPr/>
            </a:pPr>
            <a:fld id="{02A49CFF-BFD4-4EFB-8C79-EE8A997D0F2A}" type="slidenum">
              <a:rPr lang="en-US" smtClean="0"/>
              <a:pPr algn="l">
                <a:defRPr/>
              </a:pPr>
              <a:t>11</a:t>
            </a:fld>
            <a:endParaRPr lang="en-US" dirty="0"/>
          </a:p>
        </p:txBody>
      </p:sp>
      <p:sp>
        <p:nvSpPr>
          <p:cNvPr id="4" name="Footer Placeholder 3"/>
          <p:cNvSpPr>
            <a:spLocks noGrp="1"/>
          </p:cNvSpPr>
          <p:nvPr>
            <p:ph type="ftr" sz="quarter" idx="3"/>
          </p:nvPr>
        </p:nvSpPr>
        <p:spPr/>
        <p:txBody>
          <a:bodyPr/>
          <a:lstStyle/>
          <a:p>
            <a:endParaRPr lang="en-US" dirty="0"/>
          </a:p>
        </p:txBody>
      </p:sp>
      <p:sp>
        <p:nvSpPr>
          <p:cNvPr id="5" name="TextBox 4"/>
          <p:cNvSpPr txBox="1"/>
          <p:nvPr/>
        </p:nvSpPr>
        <p:spPr>
          <a:xfrm>
            <a:off x="217170" y="1096421"/>
            <a:ext cx="8799239" cy="5030929"/>
          </a:xfrm>
          <a:prstGeom prst="rect">
            <a:avLst/>
          </a:prstGeom>
          <a:noFill/>
        </p:spPr>
        <p:txBody>
          <a:bodyPr wrap="square" rtlCol="0">
            <a:spAutoFit/>
          </a:bodyPr>
          <a:lstStyle/>
          <a:p>
            <a:pPr marL="0" lvl="2" algn="ctr">
              <a:lnSpc>
                <a:spcPct val="150000"/>
              </a:lnSpc>
            </a:pPr>
            <a:endParaRPr lang="en-US" sz="2400" b="1" dirty="0">
              <a:solidFill>
                <a:srgbClr val="FF0000"/>
              </a:solidFill>
            </a:endParaRPr>
          </a:p>
          <a:p>
            <a:pPr marL="0" lvl="2" algn="ctr">
              <a:lnSpc>
                <a:spcPct val="150000"/>
              </a:lnSpc>
            </a:pPr>
            <a:r>
              <a:rPr lang="en-US" sz="2200" b="1" dirty="0">
                <a:solidFill>
                  <a:srgbClr val="FF0000"/>
                </a:solidFill>
              </a:rPr>
              <a:t>Key Points</a:t>
            </a:r>
          </a:p>
          <a:p>
            <a:pPr marL="342900" lvl="2" indent="-342900">
              <a:lnSpc>
                <a:spcPct val="200000"/>
              </a:lnSpc>
              <a:buFont typeface="Wingdings" charset="2"/>
              <a:buChar char="v"/>
            </a:pPr>
            <a:r>
              <a:rPr lang="en-US" sz="2000" b="1" dirty="0">
                <a:solidFill>
                  <a:srgbClr val="FF0000"/>
                </a:solidFill>
              </a:rPr>
              <a:t>Inflammation</a:t>
            </a:r>
            <a:r>
              <a:rPr lang="en-US" sz="2000" dirty="0"/>
              <a:t> within intimal layer of arteries is the root cause of plaque </a:t>
            </a:r>
          </a:p>
          <a:p>
            <a:pPr marL="342900" lvl="2" indent="-342900">
              <a:lnSpc>
                <a:spcPct val="200000"/>
              </a:lnSpc>
              <a:buFont typeface="Wingdings" charset="2"/>
              <a:buChar char="v"/>
            </a:pPr>
            <a:r>
              <a:rPr lang="en-US" sz="2000" dirty="0"/>
              <a:t>Presence of </a:t>
            </a:r>
            <a:r>
              <a:rPr lang="en-US" sz="2000" b="1" dirty="0">
                <a:solidFill>
                  <a:srgbClr val="FF0000"/>
                </a:solidFill>
              </a:rPr>
              <a:t>ANY</a:t>
            </a:r>
            <a:r>
              <a:rPr lang="en-US" sz="2000" dirty="0"/>
              <a:t> plaque = Vascular Disease = </a:t>
            </a:r>
            <a:r>
              <a:rPr lang="en-US" sz="2000" b="1" dirty="0">
                <a:solidFill>
                  <a:srgbClr val="FF0000"/>
                </a:solidFill>
              </a:rPr>
              <a:t>High Risk </a:t>
            </a:r>
            <a:r>
              <a:rPr lang="en-US" sz="2000" dirty="0"/>
              <a:t>	</a:t>
            </a:r>
          </a:p>
          <a:p>
            <a:pPr marL="347663" lvl="2" indent="-347663">
              <a:lnSpc>
                <a:spcPct val="200000"/>
              </a:lnSpc>
              <a:buFont typeface="Wingdings" charset="2"/>
              <a:buChar char="v"/>
            </a:pPr>
            <a:r>
              <a:rPr lang="en-US" sz="2000" dirty="0"/>
              <a:t>Most heart attacks occur with only </a:t>
            </a:r>
            <a:r>
              <a:rPr lang="en-US" sz="2000" b="1" dirty="0">
                <a:solidFill>
                  <a:srgbClr val="FF0000"/>
                </a:solidFill>
              </a:rPr>
              <a:t>MILD plaque (&lt; 30%)</a:t>
            </a:r>
          </a:p>
          <a:p>
            <a:pPr marL="347663" lvl="2" indent="-347663">
              <a:lnSpc>
                <a:spcPct val="200000"/>
              </a:lnSpc>
              <a:buFont typeface="Wingdings" charset="2"/>
              <a:buChar char="v"/>
            </a:pPr>
            <a:r>
              <a:rPr lang="en-US" sz="2000" dirty="0"/>
              <a:t>Severe obstruction by plaque (&gt; 80% stenosis) occurs within:</a:t>
            </a:r>
          </a:p>
          <a:p>
            <a:pPr marL="804863" lvl="3" indent="-347663">
              <a:buFont typeface="Wingdings" pitchFamily="2" charset="2"/>
              <a:buChar char="Ø"/>
            </a:pPr>
            <a:r>
              <a:rPr lang="en-US" sz="2000" b="1" dirty="0"/>
              <a:t>Coronary arteries</a:t>
            </a:r>
            <a:r>
              <a:rPr lang="en-US" sz="2000" b="1" dirty="0">
                <a:solidFill>
                  <a:schemeClr val="accent1"/>
                </a:solidFill>
              </a:rPr>
              <a:t>: </a:t>
            </a:r>
            <a:r>
              <a:rPr lang="en-US" sz="2000" dirty="0"/>
              <a:t>causes </a:t>
            </a:r>
            <a:r>
              <a:rPr lang="en-US" sz="2000" b="1" dirty="0">
                <a:solidFill>
                  <a:srgbClr val="FF0000"/>
                </a:solidFill>
              </a:rPr>
              <a:t>angina</a:t>
            </a:r>
            <a:r>
              <a:rPr lang="en-US" sz="2000" b="1" dirty="0"/>
              <a:t> </a:t>
            </a:r>
            <a:r>
              <a:rPr lang="en-US" sz="2000" dirty="0"/>
              <a:t>(chest pain w/ exertion)</a:t>
            </a:r>
            <a:endParaRPr lang="en-US" sz="2000" b="1" dirty="0"/>
          </a:p>
          <a:p>
            <a:pPr marL="804863" lvl="3" indent="-347663">
              <a:lnSpc>
                <a:spcPct val="150000"/>
              </a:lnSpc>
              <a:buFont typeface="Wingdings" pitchFamily="2" charset="2"/>
              <a:buChar char="Ø"/>
            </a:pPr>
            <a:r>
              <a:rPr lang="en-US" sz="2000" b="1" dirty="0"/>
              <a:t>Carotid arteries:    </a:t>
            </a:r>
            <a:r>
              <a:rPr lang="en-US" sz="2000" dirty="0"/>
              <a:t>causes </a:t>
            </a:r>
            <a:r>
              <a:rPr lang="en-US" sz="2000" b="1" dirty="0">
                <a:solidFill>
                  <a:srgbClr val="FF0000"/>
                </a:solidFill>
              </a:rPr>
              <a:t>NO</a:t>
            </a:r>
            <a:r>
              <a:rPr lang="en-US" sz="2000" dirty="0"/>
              <a:t> symptoms</a:t>
            </a:r>
          </a:p>
          <a:p>
            <a:pPr marL="342900" lvl="2" indent="-342900">
              <a:lnSpc>
                <a:spcPct val="150000"/>
              </a:lnSpc>
              <a:spcBef>
                <a:spcPts val="1200"/>
              </a:spcBef>
              <a:buFont typeface="Wingdings" pitchFamily="2" charset="2"/>
              <a:buChar char="v"/>
            </a:pPr>
            <a:r>
              <a:rPr lang="en-US" sz="2000" b="1" dirty="0">
                <a:solidFill>
                  <a:srgbClr val="FF0000"/>
                </a:solidFill>
              </a:rPr>
              <a:t>Cardiovascular disease </a:t>
            </a:r>
            <a:r>
              <a:rPr lang="en-US" sz="2000" b="1" dirty="0"/>
              <a:t>can be </a:t>
            </a:r>
            <a:r>
              <a:rPr lang="en-US" sz="2000" b="1" dirty="0">
                <a:solidFill>
                  <a:srgbClr val="FF0000"/>
                </a:solidFill>
              </a:rPr>
              <a:t>preventable &amp; reversible !!!</a:t>
            </a:r>
          </a:p>
        </p:txBody>
      </p:sp>
    </p:spTree>
    <p:extLst>
      <p:ext uri="{BB962C8B-B14F-4D97-AF65-F5344CB8AC3E}">
        <p14:creationId xmlns:p14="http://schemas.microsoft.com/office/powerpoint/2010/main" val="13457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505"/>
            <a:ext cx="9144000" cy="1109667"/>
          </a:xfrm>
        </p:spPr>
        <p:txBody>
          <a:bodyPr>
            <a:noAutofit/>
          </a:bodyPr>
          <a:lstStyle/>
          <a:p>
            <a:pPr algn="ctr"/>
            <a:br>
              <a:rPr lang="en-US" sz="1400" dirty="0"/>
            </a:br>
            <a:r>
              <a:rPr lang="en-US" sz="2400" dirty="0"/>
              <a:t>What Actually Causes a ‘Heart Attack’?</a:t>
            </a: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pPr algn="l">
              <a:defRPr/>
            </a:pPr>
            <a:fld id="{02A49CFF-BFD4-4EFB-8C79-EE8A997D0F2A}" type="slidenum">
              <a:rPr lang="en-US" smtClean="0"/>
              <a:pPr algn="l">
                <a:defRPr/>
              </a:pPr>
              <a:t>12</a:t>
            </a:fld>
            <a:endParaRPr lang="en-US" dirty="0"/>
          </a:p>
        </p:txBody>
      </p:sp>
      <p:sp>
        <p:nvSpPr>
          <p:cNvPr id="4" name="Footer Placeholder 3"/>
          <p:cNvSpPr>
            <a:spLocks noGrp="1"/>
          </p:cNvSpPr>
          <p:nvPr>
            <p:ph type="ftr" sz="quarter" idx="3"/>
          </p:nvPr>
        </p:nvSpPr>
        <p:spPr/>
        <p:txBody>
          <a:bodyPr/>
          <a:lstStyle/>
          <a:p>
            <a:endParaRPr lang="en-US" dirty="0"/>
          </a:p>
        </p:txBody>
      </p:sp>
      <p:sp>
        <p:nvSpPr>
          <p:cNvPr id="5" name="TextBox 4"/>
          <p:cNvSpPr txBox="1"/>
          <p:nvPr/>
        </p:nvSpPr>
        <p:spPr>
          <a:xfrm>
            <a:off x="121920" y="1807573"/>
            <a:ext cx="9022080" cy="3559308"/>
          </a:xfrm>
          <a:prstGeom prst="rect">
            <a:avLst/>
          </a:prstGeom>
          <a:noFill/>
        </p:spPr>
        <p:txBody>
          <a:bodyPr wrap="square" rtlCol="0">
            <a:spAutoFit/>
          </a:bodyPr>
          <a:lstStyle/>
          <a:p>
            <a:pPr marL="285750" indent="-285750">
              <a:lnSpc>
                <a:spcPct val="120000"/>
              </a:lnSpc>
              <a:buFont typeface="Wingdings" charset="2"/>
              <a:buChar char="u"/>
            </a:pPr>
            <a:r>
              <a:rPr lang="en-US" sz="2000" dirty="0">
                <a:solidFill>
                  <a:srgbClr val="FF0000"/>
                </a:solidFill>
              </a:rPr>
              <a:t>High Risk Patient</a:t>
            </a:r>
          </a:p>
          <a:p>
            <a:pPr marL="635000" indent="-403225">
              <a:lnSpc>
                <a:spcPct val="200000"/>
              </a:lnSpc>
              <a:buFont typeface="Wingdings" pitchFamily="2" charset="2"/>
              <a:buChar char="v"/>
            </a:pPr>
            <a:r>
              <a:rPr lang="en-US" sz="2000" dirty="0"/>
              <a:t>Positive </a:t>
            </a:r>
            <a:r>
              <a:rPr lang="en-US" sz="2000" dirty="0">
                <a:solidFill>
                  <a:srgbClr val="FF0000"/>
                </a:solidFill>
              </a:rPr>
              <a:t>Personal Hx </a:t>
            </a:r>
            <a:r>
              <a:rPr lang="en-US" sz="2000" dirty="0"/>
              <a:t>of having a CVD event</a:t>
            </a:r>
          </a:p>
          <a:p>
            <a:pPr marL="635000" indent="-403225">
              <a:lnSpc>
                <a:spcPct val="200000"/>
              </a:lnSpc>
              <a:buFont typeface="Wingdings" pitchFamily="2" charset="2"/>
              <a:buChar char="v"/>
            </a:pPr>
            <a:r>
              <a:rPr lang="en-US" sz="2000" dirty="0"/>
              <a:t>LDL-C </a:t>
            </a:r>
            <a:r>
              <a:rPr lang="en-US" sz="2000" dirty="0">
                <a:solidFill>
                  <a:srgbClr val="FF0000"/>
                </a:solidFill>
              </a:rPr>
              <a:t>&gt;190 mg</a:t>
            </a:r>
          </a:p>
          <a:p>
            <a:pPr marL="635000" indent="-403225">
              <a:lnSpc>
                <a:spcPct val="200000"/>
              </a:lnSpc>
              <a:spcAft>
                <a:spcPts val="600"/>
              </a:spcAft>
              <a:buFont typeface="Wingdings" pitchFamily="2" charset="2"/>
              <a:buChar char="v"/>
            </a:pPr>
            <a:r>
              <a:rPr lang="en-US" sz="2000" dirty="0"/>
              <a:t>Diabetes Mellitus aged </a:t>
            </a:r>
            <a:r>
              <a:rPr lang="en-US" sz="2000" dirty="0">
                <a:solidFill>
                  <a:srgbClr val="FF0000"/>
                </a:solidFill>
              </a:rPr>
              <a:t>40-75 years old </a:t>
            </a:r>
            <a:r>
              <a:rPr lang="en-US" sz="2000" dirty="0"/>
              <a:t>AND </a:t>
            </a:r>
            <a:r>
              <a:rPr lang="en-US" sz="2000" dirty="0">
                <a:solidFill>
                  <a:srgbClr val="FF0000"/>
                </a:solidFill>
              </a:rPr>
              <a:t>LDL-C of 70-189 mg </a:t>
            </a:r>
          </a:p>
          <a:p>
            <a:pPr marL="635000" indent="-403225">
              <a:lnSpc>
                <a:spcPct val="150000"/>
              </a:lnSpc>
              <a:spcBef>
                <a:spcPts val="1200"/>
              </a:spcBef>
              <a:buFont typeface="Wingdings" pitchFamily="2" charset="2"/>
              <a:buChar char="v"/>
            </a:pPr>
            <a:r>
              <a:rPr lang="en-US" sz="2000" dirty="0"/>
              <a:t>AHA Rx for High Risk: </a:t>
            </a:r>
            <a:r>
              <a:rPr lang="en-US" sz="2000" dirty="0">
                <a:solidFill>
                  <a:srgbClr val="FF0000"/>
                </a:solidFill>
              </a:rPr>
              <a:t>moderate or high-intensity statin therapy</a:t>
            </a:r>
            <a:endParaRPr lang="en-US" sz="2000" u="sng" dirty="0">
              <a:solidFill>
                <a:srgbClr val="FF0000"/>
              </a:solidFill>
            </a:endParaRPr>
          </a:p>
          <a:p>
            <a:pPr marL="635000" indent="-403225">
              <a:lnSpc>
                <a:spcPct val="150000"/>
              </a:lnSpc>
              <a:spcBef>
                <a:spcPts val="1200"/>
              </a:spcBef>
              <a:buFont typeface="Wingdings" pitchFamily="2" charset="2"/>
              <a:buChar char="v"/>
            </a:pPr>
            <a:r>
              <a:rPr lang="en-US" sz="2000" dirty="0"/>
              <a:t>Negative Personal Hx of CVD with </a:t>
            </a:r>
            <a:r>
              <a:rPr lang="en-US" sz="2000" dirty="0">
                <a:solidFill>
                  <a:srgbClr val="FF0000"/>
                </a:solidFill>
              </a:rPr>
              <a:t>Calculated</a:t>
            </a:r>
            <a:r>
              <a:rPr lang="en-US" sz="2000" dirty="0"/>
              <a:t> </a:t>
            </a:r>
            <a:r>
              <a:rPr lang="en-US" sz="2000" dirty="0">
                <a:solidFill>
                  <a:srgbClr val="FF0000"/>
                </a:solidFill>
              </a:rPr>
              <a:t>10-year Risk &gt; 7.5%</a:t>
            </a:r>
          </a:p>
        </p:txBody>
      </p:sp>
    </p:spTree>
    <p:extLst>
      <p:ext uri="{BB962C8B-B14F-4D97-AF65-F5344CB8AC3E}">
        <p14:creationId xmlns:p14="http://schemas.microsoft.com/office/powerpoint/2010/main" val="17307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25C7-6DA6-F7FA-F118-9357BB90CF0A}"/>
              </a:ext>
            </a:extLst>
          </p:cNvPr>
          <p:cNvSpPr>
            <a:spLocks noGrp="1"/>
          </p:cNvSpPr>
          <p:nvPr>
            <p:ph type="title"/>
          </p:nvPr>
        </p:nvSpPr>
        <p:spPr>
          <a:xfrm>
            <a:off x="244475" y="457199"/>
            <a:ext cx="8655050" cy="911225"/>
          </a:xfrm>
        </p:spPr>
        <p:txBody>
          <a:bodyPr>
            <a:normAutofit fontScale="90000"/>
          </a:bodyPr>
          <a:lstStyle/>
          <a:p>
            <a:pPr algn="ctr">
              <a:lnSpc>
                <a:spcPct val="150000"/>
              </a:lnSpc>
            </a:pPr>
            <a:r>
              <a:rPr lang="en-US" sz="2400" dirty="0"/>
              <a:t>How To Determine </a:t>
            </a:r>
            <a:r>
              <a:rPr lang="en-US" sz="2400" u="sng" dirty="0"/>
              <a:t>Your</a:t>
            </a:r>
            <a:r>
              <a:rPr lang="en-US" sz="2400" dirty="0"/>
              <a:t> Risk of a Heart Attack or Stroke?</a:t>
            </a:r>
            <a:br>
              <a:rPr lang="en-US" sz="2400" dirty="0"/>
            </a:br>
            <a:r>
              <a:rPr lang="en-US" sz="2200" i="0" u="none" strike="noStrike" dirty="0">
                <a:solidFill>
                  <a:srgbClr val="C00000"/>
                </a:solidFill>
                <a:effectLst/>
                <a:latin typeface="Söhne"/>
              </a:rPr>
              <a:t>Atherosclerotic Cardiovascular Disease (ASCVD) Risk </a:t>
            </a:r>
            <a:r>
              <a:rPr lang="en-US" sz="2200" dirty="0">
                <a:solidFill>
                  <a:srgbClr val="C00000"/>
                </a:solidFill>
                <a:latin typeface="Söhne"/>
              </a:rPr>
              <a:t>C</a:t>
            </a:r>
            <a:r>
              <a:rPr lang="en-US" sz="2200" i="0" u="none" strike="noStrike" dirty="0">
                <a:solidFill>
                  <a:srgbClr val="C00000"/>
                </a:solidFill>
                <a:effectLst/>
                <a:latin typeface="Söhne"/>
              </a:rPr>
              <a:t>alculator</a:t>
            </a:r>
            <a:endParaRPr lang="en-US" sz="2200" dirty="0">
              <a:solidFill>
                <a:srgbClr val="C00000"/>
              </a:solidFill>
            </a:endParaRPr>
          </a:p>
        </p:txBody>
      </p:sp>
      <p:sp>
        <p:nvSpPr>
          <p:cNvPr id="3" name="Slide Number Placeholder 2">
            <a:extLst>
              <a:ext uri="{FF2B5EF4-FFF2-40B4-BE49-F238E27FC236}">
                <a16:creationId xmlns:a16="http://schemas.microsoft.com/office/drawing/2014/main" id="{CAB7DF79-3546-1F8E-1E43-FA227A7A6202}"/>
              </a:ext>
            </a:extLst>
          </p:cNvPr>
          <p:cNvSpPr>
            <a:spLocks noGrp="1"/>
          </p:cNvSpPr>
          <p:nvPr>
            <p:ph type="sldNum" sz="quarter" idx="12"/>
          </p:nvPr>
        </p:nvSpPr>
        <p:spPr/>
        <p:txBody>
          <a:bodyPr/>
          <a:lstStyle/>
          <a:p>
            <a:pPr algn="l">
              <a:defRPr/>
            </a:pPr>
            <a:fld id="{02A49CFF-BFD4-4EFB-8C79-EE8A997D0F2A}" type="slidenum">
              <a:rPr lang="en-US" smtClean="0"/>
              <a:pPr algn="l">
                <a:defRPr/>
              </a:pPr>
              <a:t>13</a:t>
            </a:fld>
            <a:endParaRPr lang="en-US" dirty="0"/>
          </a:p>
        </p:txBody>
      </p:sp>
      <p:sp>
        <p:nvSpPr>
          <p:cNvPr id="4" name="Footer Placeholder 3">
            <a:extLst>
              <a:ext uri="{FF2B5EF4-FFF2-40B4-BE49-F238E27FC236}">
                <a16:creationId xmlns:a16="http://schemas.microsoft.com/office/drawing/2014/main" id="{0C176824-4783-83F8-9A01-4815A4798E43}"/>
              </a:ext>
            </a:extLst>
          </p:cNvPr>
          <p:cNvSpPr>
            <a:spLocks noGrp="1"/>
          </p:cNvSpPr>
          <p:nvPr>
            <p:ph type="ftr" sz="quarter" idx="3"/>
          </p:nvPr>
        </p:nvSpPr>
        <p:spPr/>
        <p:txBody>
          <a:bodyPr/>
          <a:lstStyle/>
          <a:p>
            <a:endParaRPr lang="en-US" dirty="0"/>
          </a:p>
        </p:txBody>
      </p:sp>
      <p:sp>
        <p:nvSpPr>
          <p:cNvPr id="5" name="TextBox 4">
            <a:extLst>
              <a:ext uri="{FF2B5EF4-FFF2-40B4-BE49-F238E27FC236}">
                <a16:creationId xmlns:a16="http://schemas.microsoft.com/office/drawing/2014/main" id="{73A7C6F3-2679-2323-D6F7-B4AC3422463B}"/>
              </a:ext>
            </a:extLst>
          </p:cNvPr>
          <p:cNvSpPr txBox="1"/>
          <p:nvPr/>
        </p:nvSpPr>
        <p:spPr>
          <a:xfrm>
            <a:off x="244475" y="1736911"/>
            <a:ext cx="24385635" cy="4247317"/>
          </a:xfrm>
          <a:prstGeom prst="rect">
            <a:avLst/>
          </a:prstGeom>
          <a:noFill/>
        </p:spPr>
        <p:txBody>
          <a:bodyPr wrap="square" rtlCol="0">
            <a:spAutoFit/>
          </a:bodyPr>
          <a:lstStyle/>
          <a:p>
            <a:r>
              <a:rPr lang="en-US" dirty="0">
                <a:solidFill>
                  <a:srgbClr val="0D0D0D"/>
                </a:solidFill>
                <a:latin typeface="Söhne"/>
              </a:rPr>
              <a:t>U</a:t>
            </a:r>
            <a:r>
              <a:rPr lang="en-US" sz="1800" b="0" i="0" u="none" strike="noStrike" dirty="0">
                <a:solidFill>
                  <a:srgbClr val="0D0D0D"/>
                </a:solidFill>
                <a:effectLst/>
                <a:latin typeface="Söhne"/>
              </a:rPr>
              <a:t>sed in clinical settings to estimate a 10-year and lifetime risk for heart attack or stroke </a:t>
            </a:r>
          </a:p>
          <a:p>
            <a:r>
              <a:rPr lang="en-US" sz="1800" b="0" i="0" u="none" strike="noStrike" dirty="0">
                <a:solidFill>
                  <a:srgbClr val="0D0D0D"/>
                </a:solidFill>
                <a:effectLst/>
                <a:latin typeface="Söhne"/>
              </a:rPr>
              <a:t>among adults aged 20 and older who do not already have </a:t>
            </a:r>
            <a:r>
              <a:rPr lang="en-US" sz="1800" b="0" i="1" u="none" strike="noStrike" dirty="0">
                <a:solidFill>
                  <a:srgbClr val="0D0D0D"/>
                </a:solidFill>
                <a:effectLst/>
                <a:latin typeface="Söhne"/>
              </a:rPr>
              <a:t>‘known’ </a:t>
            </a:r>
            <a:r>
              <a:rPr lang="en-US" sz="1800" b="0" i="0" u="none" strike="noStrike" dirty="0">
                <a:solidFill>
                  <a:srgbClr val="0D0D0D"/>
                </a:solidFill>
                <a:effectLst/>
                <a:latin typeface="Söhne"/>
              </a:rPr>
              <a:t>cardiovascular disease.</a:t>
            </a:r>
          </a:p>
          <a:p>
            <a:br>
              <a:rPr lang="en-US" sz="1800" b="0" i="0" u="none" strike="noStrike" dirty="0">
                <a:solidFill>
                  <a:srgbClr val="0D0D0D"/>
                </a:solidFill>
                <a:effectLst/>
                <a:latin typeface="Söhne"/>
              </a:rPr>
            </a:br>
            <a:r>
              <a:rPr lang="en-US" sz="1800" b="0" i="0" u="none" strike="noStrike" dirty="0">
                <a:solidFill>
                  <a:srgbClr val="0D0D0D"/>
                </a:solidFill>
                <a:effectLst/>
                <a:latin typeface="Söhne"/>
              </a:rPr>
              <a:t>The </a:t>
            </a:r>
            <a:r>
              <a:rPr lang="en-US" sz="1800" b="1" i="0" u="none" strike="noStrike" dirty="0">
                <a:solidFill>
                  <a:srgbClr val="C00000"/>
                </a:solidFill>
                <a:effectLst/>
                <a:latin typeface="Söhne"/>
              </a:rPr>
              <a:t>ASCVD risk calculator </a:t>
            </a:r>
            <a:r>
              <a:rPr lang="en-US" sz="1800" b="0" i="0" u="none" strike="noStrike" dirty="0">
                <a:solidFill>
                  <a:srgbClr val="0D0D0D"/>
                </a:solidFill>
                <a:effectLst/>
                <a:latin typeface="Söhne"/>
              </a:rPr>
              <a:t>uses 9 key factors to estimate risk:</a:t>
            </a:r>
          </a:p>
          <a:p>
            <a:br>
              <a:rPr lang="en-US" sz="1800" b="0" i="0" u="none" strike="noStrike" dirty="0">
                <a:solidFill>
                  <a:srgbClr val="0D0D0D"/>
                </a:solidFill>
                <a:effectLst/>
                <a:latin typeface="Söhne"/>
              </a:rPr>
            </a:br>
            <a:r>
              <a:rPr lang="en-US" sz="1800" b="0" i="0" u="none" strike="noStrike" dirty="0">
                <a:solidFill>
                  <a:srgbClr val="0D0D0D"/>
                </a:solidFill>
                <a:effectLst/>
                <a:latin typeface="Söhne"/>
              </a:rPr>
              <a:t>   </a:t>
            </a:r>
            <a:r>
              <a:rPr lang="en-US" sz="1800" b="1" i="0" u="none" strike="noStrike" dirty="0">
                <a:solidFill>
                  <a:srgbClr val="0D0D0D"/>
                </a:solidFill>
                <a:effectLst/>
                <a:latin typeface="Söhne"/>
              </a:rPr>
              <a:t> 	 </a:t>
            </a:r>
            <a:r>
              <a:rPr lang="en-US" sz="1800" i="0" u="none" strike="noStrike" dirty="0">
                <a:solidFill>
                  <a:srgbClr val="0D0D0D"/>
                </a:solidFill>
                <a:effectLst/>
                <a:latin typeface="Söhne"/>
              </a:rPr>
              <a:t>Age</a:t>
            </a:r>
            <a:br>
              <a:rPr lang="en-US" sz="1800" i="0" u="none" strike="noStrike" dirty="0">
                <a:solidFill>
                  <a:srgbClr val="0D0D0D"/>
                </a:solidFill>
                <a:effectLst/>
                <a:latin typeface="Söhne"/>
              </a:rPr>
            </a:br>
            <a:r>
              <a:rPr lang="en-US" sz="1800" i="0" u="none" strike="noStrike" dirty="0">
                <a:solidFill>
                  <a:srgbClr val="0D0D0D"/>
                </a:solidFill>
                <a:effectLst/>
                <a:latin typeface="Söhne"/>
              </a:rPr>
              <a:t>    	 Diabetes status</a:t>
            </a:r>
            <a:br>
              <a:rPr lang="en-US" sz="1800" i="0" u="none" strike="noStrike" dirty="0">
                <a:solidFill>
                  <a:srgbClr val="0D0D0D"/>
                </a:solidFill>
                <a:effectLst/>
                <a:latin typeface="Söhne"/>
              </a:rPr>
            </a:br>
            <a:r>
              <a:rPr lang="en-US" sz="1800" i="0" u="none" strike="noStrike" dirty="0">
                <a:solidFill>
                  <a:srgbClr val="0D0D0D"/>
                </a:solidFill>
                <a:effectLst/>
                <a:latin typeface="Söhne"/>
              </a:rPr>
              <a:t>    	 Gender </a:t>
            </a:r>
            <a:br>
              <a:rPr lang="en-US" sz="1800" i="0" u="none" strike="noStrike" dirty="0">
                <a:solidFill>
                  <a:srgbClr val="0D0D0D"/>
                </a:solidFill>
                <a:effectLst/>
                <a:latin typeface="Söhne"/>
              </a:rPr>
            </a:br>
            <a:r>
              <a:rPr lang="en-US" sz="1800" i="0" u="none" strike="noStrike" dirty="0">
                <a:solidFill>
                  <a:srgbClr val="0D0D0D"/>
                </a:solidFill>
                <a:effectLst/>
                <a:latin typeface="Söhne"/>
              </a:rPr>
              <a:t>    	 Smoking status</a:t>
            </a:r>
            <a:br>
              <a:rPr lang="en-US" sz="1800" i="0" u="none" strike="noStrike" dirty="0">
                <a:solidFill>
                  <a:srgbClr val="0D0D0D"/>
                </a:solidFill>
                <a:effectLst/>
                <a:latin typeface="Söhne"/>
              </a:rPr>
            </a:br>
            <a:r>
              <a:rPr lang="en-US" sz="1800" i="0" u="none" strike="noStrike" dirty="0">
                <a:solidFill>
                  <a:srgbClr val="0D0D0D"/>
                </a:solidFill>
                <a:effectLst/>
                <a:latin typeface="Söhne"/>
              </a:rPr>
              <a:t>    	 Total cholesterol</a:t>
            </a:r>
            <a:br>
              <a:rPr lang="en-US" sz="1800" i="0" u="none" strike="noStrike" dirty="0">
                <a:solidFill>
                  <a:srgbClr val="0D0D0D"/>
                </a:solidFill>
                <a:effectLst/>
                <a:latin typeface="Söhne"/>
              </a:rPr>
            </a:br>
            <a:r>
              <a:rPr lang="en-US" sz="1800" i="0" u="none" strike="noStrike" dirty="0">
                <a:solidFill>
                  <a:srgbClr val="0D0D0D"/>
                </a:solidFill>
                <a:effectLst/>
                <a:latin typeface="Söhne"/>
              </a:rPr>
              <a:t>    	 HDL cholesterol (often referred to as "good" cholesterol)</a:t>
            </a:r>
            <a:br>
              <a:rPr lang="en-US" sz="1800" i="0" u="none" strike="noStrike" dirty="0">
                <a:solidFill>
                  <a:srgbClr val="0D0D0D"/>
                </a:solidFill>
                <a:effectLst/>
                <a:latin typeface="Söhne"/>
              </a:rPr>
            </a:br>
            <a:r>
              <a:rPr lang="en-US" sz="1800" i="0" u="none" strike="noStrike" dirty="0">
                <a:solidFill>
                  <a:srgbClr val="0D0D0D"/>
                </a:solidFill>
                <a:effectLst/>
                <a:latin typeface="Söhne"/>
              </a:rPr>
              <a:t>   	 Systolic blood pressure</a:t>
            </a:r>
            <a:br>
              <a:rPr lang="en-US" sz="1800" i="0" u="none" strike="noStrike" dirty="0">
                <a:solidFill>
                  <a:srgbClr val="0D0D0D"/>
                </a:solidFill>
                <a:effectLst/>
                <a:latin typeface="Söhne"/>
              </a:rPr>
            </a:br>
            <a:r>
              <a:rPr lang="en-US" sz="1800" i="0" u="none" strike="noStrike" dirty="0">
                <a:solidFill>
                  <a:srgbClr val="0D0D0D"/>
                </a:solidFill>
                <a:effectLst/>
                <a:latin typeface="Söhne"/>
              </a:rPr>
              <a:t>   	 </a:t>
            </a:r>
            <a:r>
              <a:rPr lang="en-US" dirty="0">
                <a:solidFill>
                  <a:srgbClr val="0D0D0D"/>
                </a:solidFill>
                <a:latin typeface="Söhne"/>
              </a:rPr>
              <a:t>Treatment for hypertension</a:t>
            </a:r>
            <a:r>
              <a:rPr lang="en-US" sz="1800" i="0" u="none" strike="noStrike" dirty="0">
                <a:solidFill>
                  <a:srgbClr val="0D0D0D"/>
                </a:solidFill>
                <a:effectLst/>
                <a:latin typeface="Söhne"/>
              </a:rPr>
              <a:t> </a:t>
            </a:r>
          </a:p>
          <a:p>
            <a:r>
              <a:rPr lang="en-US" dirty="0">
                <a:solidFill>
                  <a:srgbClr val="0D0D0D"/>
                </a:solidFill>
                <a:latin typeface="Söhne"/>
              </a:rPr>
              <a:t>   	 </a:t>
            </a:r>
            <a:r>
              <a:rPr lang="en-US" sz="1800" i="0" u="none" strike="noStrike" dirty="0">
                <a:solidFill>
                  <a:srgbClr val="0D0D0D"/>
                </a:solidFill>
                <a:effectLst/>
                <a:latin typeface="Söhne"/>
              </a:rPr>
              <a:t>Race</a:t>
            </a:r>
          </a:p>
          <a:p>
            <a:r>
              <a:rPr lang="en-US" b="1" dirty="0">
                <a:solidFill>
                  <a:srgbClr val="C00000"/>
                </a:solidFill>
                <a:latin typeface="Söhne"/>
              </a:rPr>
              <a:t>        		      </a:t>
            </a:r>
            <a:r>
              <a:rPr lang="en-US" sz="1600" b="1" dirty="0">
                <a:solidFill>
                  <a:srgbClr val="C00000"/>
                </a:solidFill>
                <a:latin typeface="Söhne"/>
              </a:rPr>
              <a:t>&gt;7.5% - 20% </a:t>
            </a:r>
            <a:r>
              <a:rPr lang="en-US" b="1" dirty="0">
                <a:solidFill>
                  <a:srgbClr val="C00000"/>
                </a:solidFill>
                <a:latin typeface="Söhne"/>
              </a:rPr>
              <a:t>= Intermediate Risk                   </a:t>
            </a:r>
            <a:r>
              <a:rPr lang="en-US" sz="1600" b="1" dirty="0">
                <a:solidFill>
                  <a:srgbClr val="C00000"/>
                </a:solidFill>
                <a:latin typeface="Söhne"/>
              </a:rPr>
              <a:t>&gt;20% </a:t>
            </a:r>
            <a:r>
              <a:rPr lang="en-US" b="1" dirty="0">
                <a:solidFill>
                  <a:srgbClr val="C00000"/>
                </a:solidFill>
                <a:latin typeface="Söhne"/>
              </a:rPr>
              <a:t>= High Risk      </a:t>
            </a:r>
            <a:endParaRPr lang="en-US" b="1" dirty="0">
              <a:solidFill>
                <a:srgbClr val="C00000"/>
              </a:solidFill>
            </a:endParaRPr>
          </a:p>
        </p:txBody>
      </p:sp>
    </p:spTree>
    <p:extLst>
      <p:ext uri="{BB962C8B-B14F-4D97-AF65-F5344CB8AC3E}">
        <p14:creationId xmlns:p14="http://schemas.microsoft.com/office/powerpoint/2010/main" val="339813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0523-D6D6-EA47-A6CE-521763D0F3D1}"/>
              </a:ext>
            </a:extLst>
          </p:cNvPr>
          <p:cNvSpPr>
            <a:spLocks noGrp="1"/>
          </p:cNvSpPr>
          <p:nvPr>
            <p:ph type="title"/>
          </p:nvPr>
        </p:nvSpPr>
        <p:spPr>
          <a:xfrm>
            <a:off x="-74428" y="1137683"/>
            <a:ext cx="9218428" cy="678144"/>
          </a:xfrm>
        </p:spPr>
        <p:txBody>
          <a:bodyPr>
            <a:normAutofit/>
          </a:bodyPr>
          <a:lstStyle/>
          <a:p>
            <a:pPr algn="ctr"/>
            <a:r>
              <a:rPr lang="en-US" sz="2400" dirty="0"/>
              <a:t>How To Determine </a:t>
            </a:r>
            <a:r>
              <a:rPr lang="en-US" sz="2400" u="sng" dirty="0"/>
              <a:t>Your</a:t>
            </a:r>
            <a:r>
              <a:rPr lang="en-US" sz="2400" dirty="0"/>
              <a:t> Risk of a Heart Attack or Stroke?</a:t>
            </a:r>
          </a:p>
        </p:txBody>
      </p:sp>
      <p:sp>
        <p:nvSpPr>
          <p:cNvPr id="3" name="Slide Number Placeholder 2">
            <a:extLst>
              <a:ext uri="{FF2B5EF4-FFF2-40B4-BE49-F238E27FC236}">
                <a16:creationId xmlns:a16="http://schemas.microsoft.com/office/drawing/2014/main" id="{953062AB-8AAD-6A4E-85B6-9A4FDE2D447A}"/>
              </a:ext>
            </a:extLst>
          </p:cNvPr>
          <p:cNvSpPr>
            <a:spLocks noGrp="1"/>
          </p:cNvSpPr>
          <p:nvPr>
            <p:ph type="sldNum" sz="quarter" idx="12"/>
          </p:nvPr>
        </p:nvSpPr>
        <p:spPr/>
        <p:txBody>
          <a:bodyPr/>
          <a:lstStyle/>
          <a:p>
            <a:pPr algn="l">
              <a:defRPr/>
            </a:pPr>
            <a:fld id="{02A49CFF-BFD4-4EFB-8C79-EE8A997D0F2A}" type="slidenum">
              <a:rPr lang="en-US" smtClean="0"/>
              <a:pPr algn="l">
                <a:defRPr/>
              </a:pPr>
              <a:t>14</a:t>
            </a:fld>
            <a:endParaRPr lang="en-US" dirty="0"/>
          </a:p>
        </p:txBody>
      </p:sp>
      <p:sp>
        <p:nvSpPr>
          <p:cNvPr id="4" name="Footer Placeholder 3">
            <a:extLst>
              <a:ext uri="{FF2B5EF4-FFF2-40B4-BE49-F238E27FC236}">
                <a16:creationId xmlns:a16="http://schemas.microsoft.com/office/drawing/2014/main" id="{65269075-748E-1F47-8CB4-EF6FCD7A4DF5}"/>
              </a:ext>
            </a:extLst>
          </p:cNvPr>
          <p:cNvSpPr>
            <a:spLocks noGrp="1"/>
          </p:cNvSpPr>
          <p:nvPr>
            <p:ph type="ftr" sz="quarter" idx="3"/>
          </p:nvPr>
        </p:nvSpPr>
        <p:spPr/>
        <p:txBody>
          <a:bodyPr/>
          <a:lstStyle/>
          <a:p>
            <a:endParaRPr lang="en-US" dirty="0"/>
          </a:p>
        </p:txBody>
      </p:sp>
      <p:sp>
        <p:nvSpPr>
          <p:cNvPr id="5" name="TextBox 4">
            <a:extLst>
              <a:ext uri="{FF2B5EF4-FFF2-40B4-BE49-F238E27FC236}">
                <a16:creationId xmlns:a16="http://schemas.microsoft.com/office/drawing/2014/main" id="{CD43F7B8-FE66-854C-87EA-C4F7E8E9EE4A}"/>
              </a:ext>
            </a:extLst>
          </p:cNvPr>
          <p:cNvSpPr txBox="1"/>
          <p:nvPr/>
        </p:nvSpPr>
        <p:spPr>
          <a:xfrm>
            <a:off x="116959" y="2200940"/>
            <a:ext cx="8761227" cy="3254737"/>
          </a:xfrm>
          <a:prstGeom prst="rect">
            <a:avLst/>
          </a:prstGeom>
          <a:noFill/>
        </p:spPr>
        <p:txBody>
          <a:bodyPr wrap="square" rtlCol="0">
            <a:spAutoFit/>
          </a:bodyPr>
          <a:lstStyle/>
          <a:p>
            <a:pPr marL="358775" lvl="1" indent="-358775">
              <a:lnSpc>
                <a:spcPct val="150000"/>
              </a:lnSpc>
              <a:spcBef>
                <a:spcPts val="800"/>
              </a:spcBef>
              <a:buFont typeface="Wingdings" pitchFamily="2" charset="2"/>
              <a:buChar char="Ø"/>
            </a:pPr>
            <a:r>
              <a:rPr lang="en-US" sz="2000" dirty="0">
                <a:solidFill>
                  <a:srgbClr val="FF0000"/>
                </a:solidFill>
              </a:rPr>
              <a:t>IF</a:t>
            </a:r>
            <a:r>
              <a:rPr lang="en-US" sz="2000" dirty="0">
                <a:solidFill>
                  <a:srgbClr val="800000"/>
                </a:solidFill>
              </a:rPr>
              <a:t> </a:t>
            </a:r>
            <a:r>
              <a:rPr lang="en-US" sz="2000" dirty="0"/>
              <a:t>no known personal history of CVD disease, </a:t>
            </a:r>
            <a:r>
              <a:rPr lang="en-US" sz="2000" dirty="0">
                <a:solidFill>
                  <a:srgbClr val="FF0000"/>
                </a:solidFill>
              </a:rPr>
              <a:t>Imaging Studies </a:t>
            </a:r>
            <a:r>
              <a:rPr lang="en-US" sz="2000" dirty="0"/>
              <a:t>may</a:t>
            </a:r>
            <a:r>
              <a:rPr lang="en-US" sz="2000" dirty="0">
                <a:solidFill>
                  <a:srgbClr val="800000"/>
                </a:solidFill>
              </a:rPr>
              <a:t> </a:t>
            </a:r>
            <a:r>
              <a:rPr lang="en-US" sz="2000" dirty="0"/>
              <a:t>detect the presence of plaque for </a:t>
            </a:r>
            <a:r>
              <a:rPr lang="en-US" sz="2000" dirty="0">
                <a:solidFill>
                  <a:srgbClr val="FF0000"/>
                </a:solidFill>
              </a:rPr>
              <a:t>High-Risk DX</a:t>
            </a:r>
          </a:p>
          <a:p>
            <a:pPr marL="635000" lvl="2" indent="-334963">
              <a:lnSpc>
                <a:spcPct val="150000"/>
              </a:lnSpc>
              <a:spcBef>
                <a:spcPts val="600"/>
              </a:spcBef>
              <a:spcAft>
                <a:spcPts val="300"/>
              </a:spcAft>
              <a:buFont typeface="Wingdings" charset="2"/>
              <a:buChar char="v"/>
            </a:pPr>
            <a:r>
              <a:rPr lang="en-US" sz="2000" dirty="0">
                <a:solidFill>
                  <a:srgbClr val="FF0000"/>
                </a:solidFill>
              </a:rPr>
              <a:t>CACS</a:t>
            </a:r>
            <a:r>
              <a:rPr lang="en-US" sz="2000" dirty="0"/>
              <a:t> [CT scan of heart]: Detects </a:t>
            </a:r>
            <a:r>
              <a:rPr lang="en-US" sz="2000" dirty="0">
                <a:solidFill>
                  <a:srgbClr val="FF0000"/>
                </a:solidFill>
              </a:rPr>
              <a:t>Calcified</a:t>
            </a:r>
            <a:r>
              <a:rPr lang="en-US" sz="2000" dirty="0"/>
              <a:t> plaque (</a:t>
            </a:r>
            <a:r>
              <a:rPr lang="en-US" sz="2000" i="1" dirty="0">
                <a:solidFill>
                  <a:srgbClr val="FF0000"/>
                </a:solidFill>
              </a:rPr>
              <a:t>Calcium Score</a:t>
            </a:r>
            <a:r>
              <a:rPr lang="en-US" sz="2000" dirty="0"/>
              <a:t>)</a:t>
            </a:r>
          </a:p>
          <a:p>
            <a:pPr marL="635000" lvl="2" indent="-334963">
              <a:lnSpc>
                <a:spcPct val="150000"/>
              </a:lnSpc>
              <a:spcAft>
                <a:spcPts val="300"/>
              </a:spcAft>
              <a:buFont typeface="Wingdings" charset="2"/>
              <a:buChar char="v"/>
            </a:pPr>
            <a:r>
              <a:rPr lang="en-US" sz="2000" dirty="0">
                <a:solidFill>
                  <a:srgbClr val="FF0000"/>
                </a:solidFill>
              </a:rPr>
              <a:t>CIMT</a:t>
            </a:r>
            <a:r>
              <a:rPr lang="en-US" sz="2000" dirty="0"/>
              <a:t> [carotid intimal media thickness] by ultrasound</a:t>
            </a:r>
          </a:p>
          <a:p>
            <a:pPr marL="635000" lvl="2" indent="-334963">
              <a:lnSpc>
                <a:spcPct val="150000"/>
              </a:lnSpc>
              <a:spcAft>
                <a:spcPts val="300"/>
              </a:spcAft>
              <a:buFont typeface="Wingdings" charset="2"/>
              <a:buChar char="v"/>
            </a:pPr>
            <a:r>
              <a:rPr lang="en-US" sz="2000" dirty="0">
                <a:solidFill>
                  <a:srgbClr val="FF0000"/>
                </a:solidFill>
              </a:rPr>
              <a:t>Carotid Artery Doppler U/S</a:t>
            </a:r>
            <a:r>
              <a:rPr lang="en-US" sz="2000" dirty="0"/>
              <a:t>: Detects </a:t>
            </a:r>
            <a:r>
              <a:rPr lang="en-US" sz="2000" dirty="0">
                <a:solidFill>
                  <a:srgbClr val="FF0000"/>
                </a:solidFill>
              </a:rPr>
              <a:t>Calcified</a:t>
            </a:r>
            <a:r>
              <a:rPr lang="en-US" sz="2000" dirty="0"/>
              <a:t> and </a:t>
            </a:r>
            <a:r>
              <a:rPr lang="en-US" sz="2000" dirty="0">
                <a:solidFill>
                  <a:srgbClr val="FF0000"/>
                </a:solidFill>
              </a:rPr>
              <a:t>Soft</a:t>
            </a:r>
            <a:r>
              <a:rPr lang="en-US" sz="2000" dirty="0"/>
              <a:t> plaque</a:t>
            </a:r>
          </a:p>
          <a:p>
            <a:pPr marL="635000" lvl="2" indent="-334963">
              <a:spcBef>
                <a:spcPts val="600"/>
              </a:spcBef>
              <a:buFont typeface="Wingdings" charset="2"/>
              <a:buChar char="v"/>
            </a:pPr>
            <a:r>
              <a:rPr lang="en-US" sz="2000" dirty="0">
                <a:solidFill>
                  <a:srgbClr val="FF0000"/>
                </a:solidFill>
              </a:rPr>
              <a:t>CTA</a:t>
            </a:r>
            <a:r>
              <a:rPr lang="en-US" sz="2000" dirty="0"/>
              <a:t> [computed tomographic coronary arteriography]: Suspected CAD</a:t>
            </a:r>
            <a:endParaRPr lang="en-US" sz="2000" dirty="0">
              <a:solidFill>
                <a:srgbClr val="FF0000"/>
              </a:solidFill>
            </a:endParaRPr>
          </a:p>
          <a:p>
            <a:endParaRPr lang="en-US" dirty="0"/>
          </a:p>
        </p:txBody>
      </p:sp>
    </p:spTree>
    <p:extLst>
      <p:ext uri="{BB962C8B-B14F-4D97-AF65-F5344CB8AC3E}">
        <p14:creationId xmlns:p14="http://schemas.microsoft.com/office/powerpoint/2010/main" val="3819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95113" y="1840684"/>
            <a:ext cx="918225" cy="3517107"/>
            <a:chOff x="295113" y="1840684"/>
            <a:chExt cx="918225" cy="3517107"/>
          </a:xfrm>
        </p:grpSpPr>
        <p:grpSp>
          <p:nvGrpSpPr>
            <p:cNvPr id="3" name="Group 9"/>
            <p:cNvGrpSpPr/>
            <p:nvPr/>
          </p:nvGrpSpPr>
          <p:grpSpPr>
            <a:xfrm>
              <a:off x="814754" y="1840684"/>
              <a:ext cx="398584" cy="3359151"/>
              <a:chOff x="814754" y="1840684"/>
              <a:chExt cx="398584" cy="3359151"/>
            </a:xfrm>
          </p:grpSpPr>
          <p:sp>
            <p:nvSpPr>
              <p:cNvPr id="12350" name="Text Box 14"/>
              <p:cNvSpPr txBox="1">
                <a:spLocks noChangeArrowheads="1"/>
              </p:cNvSpPr>
              <p:nvPr/>
            </p:nvSpPr>
            <p:spPr bwMode="auto">
              <a:xfrm>
                <a:off x="814754" y="1840684"/>
                <a:ext cx="398584" cy="184150"/>
              </a:xfrm>
              <a:prstGeom prst="rect">
                <a:avLst/>
              </a:prstGeom>
              <a:noFill/>
              <a:ln w="28575" algn="ctr">
                <a:noFill/>
                <a:miter lim="800000"/>
                <a:headEnd/>
                <a:tailEnd/>
              </a:ln>
            </p:spPr>
            <p:txBody>
              <a:bodyPr lIns="0" tIns="0" rIns="0" bIns="0" anchor="ctr">
                <a:spAutoFit/>
              </a:bodyPr>
              <a:lstStyle/>
              <a:p>
                <a:pPr algn="r"/>
                <a:r>
                  <a:rPr lang="en-US" sz="1200" dirty="0">
                    <a:latin typeface="+mj-lt"/>
                  </a:rPr>
                  <a:t>100</a:t>
                </a:r>
              </a:p>
            </p:txBody>
          </p:sp>
          <p:sp>
            <p:nvSpPr>
              <p:cNvPr id="12351" name="Text Box 15"/>
              <p:cNvSpPr txBox="1">
                <a:spLocks noChangeArrowheads="1"/>
              </p:cNvSpPr>
              <p:nvPr/>
            </p:nvSpPr>
            <p:spPr bwMode="auto">
              <a:xfrm>
                <a:off x="814754" y="2444958"/>
                <a:ext cx="398584" cy="184150"/>
              </a:xfrm>
              <a:prstGeom prst="rect">
                <a:avLst/>
              </a:prstGeom>
              <a:noFill/>
              <a:ln w="28575" algn="ctr">
                <a:noFill/>
                <a:miter lim="800000"/>
                <a:headEnd/>
                <a:tailEnd/>
              </a:ln>
            </p:spPr>
            <p:txBody>
              <a:bodyPr lIns="0" tIns="0" rIns="0" bIns="0" anchor="ctr">
                <a:spAutoFit/>
              </a:bodyPr>
              <a:lstStyle/>
              <a:p>
                <a:pPr algn="r"/>
                <a:r>
                  <a:rPr lang="en-US" sz="1200" dirty="0">
                    <a:latin typeface="+mj-lt"/>
                  </a:rPr>
                  <a:t>80</a:t>
                </a:r>
              </a:p>
            </p:txBody>
          </p:sp>
          <p:sp>
            <p:nvSpPr>
              <p:cNvPr id="12352" name="Text Box 16"/>
              <p:cNvSpPr txBox="1">
                <a:spLocks noChangeArrowheads="1"/>
              </p:cNvSpPr>
              <p:nvPr/>
            </p:nvSpPr>
            <p:spPr bwMode="auto">
              <a:xfrm>
                <a:off x="814754" y="3090200"/>
                <a:ext cx="398584" cy="184150"/>
              </a:xfrm>
              <a:prstGeom prst="rect">
                <a:avLst/>
              </a:prstGeom>
              <a:noFill/>
              <a:ln w="28575" algn="ctr">
                <a:noFill/>
                <a:miter lim="800000"/>
                <a:headEnd/>
                <a:tailEnd/>
              </a:ln>
            </p:spPr>
            <p:txBody>
              <a:bodyPr lIns="0" tIns="0" rIns="0" bIns="0" anchor="ctr">
                <a:spAutoFit/>
              </a:bodyPr>
              <a:lstStyle/>
              <a:p>
                <a:pPr algn="r"/>
                <a:r>
                  <a:rPr lang="en-US" sz="1200" dirty="0">
                    <a:latin typeface="+mj-lt"/>
                  </a:rPr>
                  <a:t>60</a:t>
                </a:r>
              </a:p>
            </p:txBody>
          </p:sp>
          <p:sp>
            <p:nvSpPr>
              <p:cNvPr id="12353" name="Text Box 17"/>
              <p:cNvSpPr txBox="1">
                <a:spLocks noChangeArrowheads="1"/>
              </p:cNvSpPr>
              <p:nvPr/>
            </p:nvSpPr>
            <p:spPr bwMode="auto">
              <a:xfrm>
                <a:off x="814754" y="3725201"/>
                <a:ext cx="398584" cy="184150"/>
              </a:xfrm>
              <a:prstGeom prst="rect">
                <a:avLst/>
              </a:prstGeom>
              <a:noFill/>
              <a:ln w="28575" algn="ctr">
                <a:noFill/>
                <a:miter lim="800000"/>
                <a:headEnd/>
                <a:tailEnd/>
              </a:ln>
            </p:spPr>
            <p:txBody>
              <a:bodyPr lIns="0" tIns="0" rIns="0" bIns="0" anchor="ctr">
                <a:spAutoFit/>
              </a:bodyPr>
              <a:lstStyle/>
              <a:p>
                <a:pPr algn="r"/>
                <a:r>
                  <a:rPr lang="en-US" sz="1200" dirty="0">
                    <a:latin typeface="+mj-lt"/>
                  </a:rPr>
                  <a:t>40</a:t>
                </a:r>
              </a:p>
            </p:txBody>
          </p:sp>
          <p:sp>
            <p:nvSpPr>
              <p:cNvPr id="12354" name="Text Box 18"/>
              <p:cNvSpPr txBox="1">
                <a:spLocks noChangeArrowheads="1"/>
              </p:cNvSpPr>
              <p:nvPr/>
            </p:nvSpPr>
            <p:spPr bwMode="auto">
              <a:xfrm>
                <a:off x="814754" y="4380685"/>
                <a:ext cx="398584" cy="184150"/>
              </a:xfrm>
              <a:prstGeom prst="rect">
                <a:avLst/>
              </a:prstGeom>
              <a:noFill/>
              <a:ln w="28575" algn="ctr">
                <a:noFill/>
                <a:miter lim="800000"/>
                <a:headEnd/>
                <a:tailEnd/>
              </a:ln>
            </p:spPr>
            <p:txBody>
              <a:bodyPr lIns="0" tIns="0" rIns="0" bIns="0" anchor="ctr">
                <a:spAutoFit/>
              </a:bodyPr>
              <a:lstStyle/>
              <a:p>
                <a:pPr algn="r"/>
                <a:r>
                  <a:rPr lang="en-US" sz="1200" dirty="0">
                    <a:latin typeface="+mj-lt"/>
                  </a:rPr>
                  <a:t>20</a:t>
                </a:r>
              </a:p>
            </p:txBody>
          </p:sp>
          <p:sp>
            <p:nvSpPr>
              <p:cNvPr id="12355" name="Text Box 19"/>
              <p:cNvSpPr txBox="1">
                <a:spLocks noChangeArrowheads="1"/>
              </p:cNvSpPr>
              <p:nvPr/>
            </p:nvSpPr>
            <p:spPr bwMode="auto">
              <a:xfrm>
                <a:off x="814754" y="5015685"/>
                <a:ext cx="398584" cy="184150"/>
              </a:xfrm>
              <a:prstGeom prst="rect">
                <a:avLst/>
              </a:prstGeom>
              <a:noFill/>
              <a:ln w="28575" algn="ctr">
                <a:noFill/>
                <a:miter lim="800000"/>
                <a:headEnd/>
                <a:tailEnd/>
              </a:ln>
            </p:spPr>
            <p:txBody>
              <a:bodyPr lIns="0" tIns="0" rIns="0" bIns="0" anchor="ctr">
                <a:spAutoFit/>
              </a:bodyPr>
              <a:lstStyle/>
              <a:p>
                <a:pPr algn="r"/>
                <a:r>
                  <a:rPr lang="en-US" sz="1200" dirty="0">
                    <a:latin typeface="+mj-lt"/>
                  </a:rPr>
                  <a:t>0</a:t>
                </a:r>
              </a:p>
            </p:txBody>
          </p:sp>
        </p:grpSp>
        <p:sp>
          <p:nvSpPr>
            <p:cNvPr id="12349" name="Rectangle 20"/>
            <p:cNvSpPr>
              <a:spLocks noChangeArrowheads="1"/>
            </p:cNvSpPr>
            <p:nvPr/>
          </p:nvSpPr>
          <p:spPr bwMode="auto">
            <a:xfrm rot="16200000">
              <a:off x="-276692" y="4416708"/>
              <a:ext cx="1512888" cy="369277"/>
            </a:xfrm>
            <a:prstGeom prst="rect">
              <a:avLst/>
            </a:prstGeom>
            <a:noFill/>
            <a:ln w="19050">
              <a:noFill/>
              <a:miter lim="800000"/>
              <a:headEnd/>
              <a:tailEnd/>
            </a:ln>
          </p:spPr>
          <p:txBody>
            <a:bodyPr wrap="none" lIns="0" tIns="0" rIns="0" bIns="0" anchor="b">
              <a:spAutoFit/>
            </a:bodyPr>
            <a:lstStyle/>
            <a:p>
              <a:pPr>
                <a:spcBef>
                  <a:spcPct val="0"/>
                </a:spcBef>
              </a:pPr>
              <a:r>
                <a:rPr lang="en-US" sz="1200" b="1" dirty="0">
                  <a:latin typeface="+mn-lt"/>
                </a:rPr>
                <a:t>Residual Major </a:t>
              </a:r>
            </a:p>
            <a:p>
              <a:pPr>
                <a:spcBef>
                  <a:spcPct val="0"/>
                </a:spcBef>
              </a:pPr>
              <a:r>
                <a:rPr lang="en-US" sz="1200" b="1" dirty="0">
                  <a:latin typeface="+mn-lt"/>
                </a:rPr>
                <a:t>Coronary Events (%)</a:t>
              </a:r>
            </a:p>
          </p:txBody>
        </p:sp>
      </p:grpSp>
      <p:sp>
        <p:nvSpPr>
          <p:cNvPr id="12293" name="Line 21"/>
          <p:cNvSpPr>
            <a:spLocks noChangeShapeType="1"/>
          </p:cNvSpPr>
          <p:nvPr/>
        </p:nvSpPr>
        <p:spPr bwMode="invGray">
          <a:xfrm>
            <a:off x="6469674" y="5694613"/>
            <a:ext cx="2360734" cy="0"/>
          </a:xfrm>
          <a:prstGeom prst="line">
            <a:avLst/>
          </a:prstGeom>
          <a:noFill/>
          <a:ln w="28575">
            <a:solidFill>
              <a:schemeClr val="tx1"/>
            </a:solidFill>
            <a:round/>
            <a:headEnd/>
            <a:tailEnd/>
          </a:ln>
        </p:spPr>
        <p:txBody>
          <a:bodyPr wrap="none" anchor="ctr"/>
          <a:lstStyle/>
          <a:p>
            <a:endParaRPr lang="en-US" sz="1200" dirty="0"/>
          </a:p>
        </p:txBody>
      </p:sp>
      <p:sp>
        <p:nvSpPr>
          <p:cNvPr id="12294" name="Rectangle 22"/>
          <p:cNvSpPr>
            <a:spLocks noGrp="1" noChangeArrowheads="1"/>
          </p:cNvSpPr>
          <p:nvPr>
            <p:ph type="title"/>
          </p:nvPr>
        </p:nvSpPr>
        <p:spPr/>
        <p:txBody>
          <a:bodyPr>
            <a:normAutofit fontScale="90000"/>
          </a:bodyPr>
          <a:lstStyle/>
          <a:p>
            <a:pPr algn="ctr">
              <a:lnSpc>
                <a:spcPct val="150000"/>
              </a:lnSpc>
            </a:pPr>
            <a:r>
              <a:rPr lang="en-US" sz="2800" dirty="0"/>
              <a:t>Significant</a:t>
            </a:r>
            <a:r>
              <a:rPr lang="en-US" sz="2800" dirty="0">
                <a:effectLst/>
              </a:rPr>
              <a:t> Residual Risk for Cardiovascular Events Remains </a:t>
            </a:r>
            <a:r>
              <a:rPr lang="en-US" sz="2800" i="1" u="sng" dirty="0">
                <a:solidFill>
                  <a:srgbClr val="FF0000"/>
                </a:solidFill>
                <a:effectLst/>
              </a:rPr>
              <a:t>Despite LDL-C Lowering </a:t>
            </a:r>
            <a:r>
              <a:rPr lang="en-US" sz="2800" dirty="0">
                <a:solidFill>
                  <a:srgbClr val="FF0000"/>
                </a:solidFill>
                <a:effectLst/>
              </a:rPr>
              <a:t>Therapy</a:t>
            </a:r>
          </a:p>
        </p:txBody>
      </p:sp>
      <p:sp>
        <p:nvSpPr>
          <p:cNvPr id="12295" name="Text Box 23"/>
          <p:cNvSpPr txBox="1">
            <a:spLocks noChangeArrowheads="1"/>
          </p:cNvSpPr>
          <p:nvPr/>
        </p:nvSpPr>
        <p:spPr bwMode="auto">
          <a:xfrm>
            <a:off x="7539267" y="5184771"/>
            <a:ext cx="1329816" cy="420628"/>
          </a:xfrm>
          <a:prstGeom prst="rect">
            <a:avLst/>
          </a:prstGeom>
          <a:noFill/>
          <a:ln w="19050">
            <a:noFill/>
            <a:miter lim="800000"/>
            <a:headEnd/>
            <a:tailEnd/>
          </a:ln>
        </p:spPr>
        <p:txBody>
          <a:bodyPr wrap="none" lIns="0" tIns="0" rIns="0" bIns="0">
            <a:spAutoFit/>
          </a:bodyPr>
          <a:lstStyle/>
          <a:p>
            <a:pPr algn="ctr">
              <a:spcAft>
                <a:spcPts val="400"/>
              </a:spcAft>
            </a:pPr>
            <a:r>
              <a:rPr lang="en-US" sz="1200" dirty="0">
                <a:latin typeface="+mj-lt"/>
              </a:rPr>
              <a:t>AFCAPS/TexCAPS</a:t>
            </a:r>
          </a:p>
          <a:p>
            <a:pPr algn="ctr">
              <a:spcAft>
                <a:spcPts val="400"/>
              </a:spcAft>
            </a:pPr>
            <a:r>
              <a:rPr lang="en-US" sz="1200" dirty="0">
                <a:latin typeface="+mj-lt"/>
              </a:rPr>
              <a:t>6,605</a:t>
            </a:r>
          </a:p>
        </p:txBody>
      </p:sp>
      <p:sp>
        <p:nvSpPr>
          <p:cNvPr id="12296" name="Text Box 24"/>
          <p:cNvSpPr txBox="1">
            <a:spLocks noChangeArrowheads="1"/>
          </p:cNvSpPr>
          <p:nvPr/>
        </p:nvSpPr>
        <p:spPr bwMode="auto">
          <a:xfrm>
            <a:off x="1712599" y="5184771"/>
            <a:ext cx="385096" cy="420628"/>
          </a:xfrm>
          <a:prstGeom prst="rect">
            <a:avLst/>
          </a:prstGeom>
          <a:noFill/>
          <a:ln w="19050">
            <a:noFill/>
            <a:miter lim="800000"/>
            <a:headEnd/>
            <a:tailEnd/>
          </a:ln>
        </p:spPr>
        <p:txBody>
          <a:bodyPr wrap="none" lIns="0" tIns="0" rIns="0" bIns="0">
            <a:spAutoFit/>
          </a:bodyPr>
          <a:lstStyle/>
          <a:p>
            <a:pPr algn="ctr">
              <a:spcAft>
                <a:spcPts val="400"/>
              </a:spcAft>
            </a:pPr>
            <a:r>
              <a:rPr lang="en-US" sz="1200" dirty="0">
                <a:latin typeface="+mj-lt"/>
              </a:rPr>
              <a:t>4S</a:t>
            </a:r>
          </a:p>
          <a:p>
            <a:pPr algn="ctr">
              <a:spcAft>
                <a:spcPts val="400"/>
              </a:spcAft>
            </a:pPr>
            <a:r>
              <a:rPr lang="en-US" sz="1200" dirty="0">
                <a:latin typeface="+mj-lt"/>
              </a:rPr>
              <a:t>4,444</a:t>
            </a:r>
          </a:p>
        </p:txBody>
      </p:sp>
      <p:sp>
        <p:nvSpPr>
          <p:cNvPr id="12297" name="Text Box 25"/>
          <p:cNvSpPr txBox="1">
            <a:spLocks noChangeArrowheads="1"/>
          </p:cNvSpPr>
          <p:nvPr/>
        </p:nvSpPr>
        <p:spPr bwMode="auto">
          <a:xfrm>
            <a:off x="2997740" y="5184771"/>
            <a:ext cx="385096" cy="420628"/>
          </a:xfrm>
          <a:prstGeom prst="rect">
            <a:avLst/>
          </a:prstGeom>
          <a:noFill/>
          <a:ln w="19050">
            <a:noFill/>
            <a:miter lim="800000"/>
            <a:headEnd/>
            <a:tailEnd/>
          </a:ln>
        </p:spPr>
        <p:txBody>
          <a:bodyPr wrap="none" lIns="0" tIns="0" rIns="0" bIns="0">
            <a:spAutoFit/>
          </a:bodyPr>
          <a:lstStyle/>
          <a:p>
            <a:pPr algn="ctr">
              <a:spcAft>
                <a:spcPts val="400"/>
              </a:spcAft>
            </a:pPr>
            <a:r>
              <a:rPr lang="en-US" sz="1200" dirty="0">
                <a:latin typeface="+mj-lt"/>
              </a:rPr>
              <a:t>LIPID</a:t>
            </a:r>
          </a:p>
          <a:p>
            <a:pPr algn="ctr">
              <a:spcAft>
                <a:spcPts val="400"/>
              </a:spcAft>
            </a:pPr>
            <a:r>
              <a:rPr lang="en-US" sz="1200" dirty="0">
                <a:latin typeface="+mj-lt"/>
              </a:rPr>
              <a:t>9,014</a:t>
            </a:r>
          </a:p>
        </p:txBody>
      </p:sp>
      <p:sp>
        <p:nvSpPr>
          <p:cNvPr id="12298" name="Text Box 26"/>
          <p:cNvSpPr txBox="1">
            <a:spLocks noChangeArrowheads="1"/>
          </p:cNvSpPr>
          <p:nvPr/>
        </p:nvSpPr>
        <p:spPr bwMode="auto">
          <a:xfrm>
            <a:off x="4201915" y="5184771"/>
            <a:ext cx="427551" cy="420628"/>
          </a:xfrm>
          <a:prstGeom prst="rect">
            <a:avLst/>
          </a:prstGeom>
          <a:noFill/>
          <a:ln w="19050">
            <a:noFill/>
            <a:miter lim="800000"/>
            <a:headEnd/>
            <a:tailEnd/>
          </a:ln>
        </p:spPr>
        <p:txBody>
          <a:bodyPr wrap="none" lIns="0" tIns="0" rIns="0" bIns="0">
            <a:spAutoFit/>
          </a:bodyPr>
          <a:lstStyle/>
          <a:p>
            <a:pPr algn="ctr">
              <a:spcAft>
                <a:spcPts val="400"/>
              </a:spcAft>
            </a:pPr>
            <a:r>
              <a:rPr lang="en-US" sz="1200" dirty="0">
                <a:latin typeface="+mj-lt"/>
              </a:rPr>
              <a:t>CARE</a:t>
            </a:r>
          </a:p>
          <a:p>
            <a:pPr algn="ctr">
              <a:spcAft>
                <a:spcPts val="400"/>
              </a:spcAft>
            </a:pPr>
            <a:r>
              <a:rPr lang="en-US" sz="1200" dirty="0">
                <a:latin typeface="+mj-lt"/>
              </a:rPr>
              <a:t>4,159</a:t>
            </a:r>
          </a:p>
        </p:txBody>
      </p:sp>
      <p:sp>
        <p:nvSpPr>
          <p:cNvPr id="12299" name="Text Box 27"/>
          <p:cNvSpPr txBox="1">
            <a:spLocks noChangeArrowheads="1"/>
          </p:cNvSpPr>
          <p:nvPr/>
        </p:nvSpPr>
        <p:spPr bwMode="auto">
          <a:xfrm>
            <a:off x="6414914" y="5184771"/>
            <a:ext cx="1068658" cy="420628"/>
          </a:xfrm>
          <a:prstGeom prst="rect">
            <a:avLst/>
          </a:prstGeom>
          <a:noFill/>
          <a:ln w="19050">
            <a:noFill/>
            <a:miter lim="800000"/>
            <a:headEnd/>
            <a:tailEnd/>
          </a:ln>
        </p:spPr>
        <p:txBody>
          <a:bodyPr wrap="square" lIns="0" tIns="0" rIns="0" bIns="0">
            <a:spAutoFit/>
          </a:bodyPr>
          <a:lstStyle/>
          <a:p>
            <a:pPr algn="ctr">
              <a:spcAft>
                <a:spcPts val="400"/>
              </a:spcAft>
            </a:pPr>
            <a:r>
              <a:rPr lang="en-US" sz="1200" dirty="0">
                <a:latin typeface="+mj-lt"/>
              </a:rPr>
              <a:t>WOSCOPS</a:t>
            </a:r>
            <a:endParaRPr lang="en-US" sz="1050" dirty="0">
              <a:latin typeface="+mj-lt"/>
            </a:endParaRPr>
          </a:p>
          <a:p>
            <a:pPr algn="ctr">
              <a:spcAft>
                <a:spcPts val="400"/>
              </a:spcAft>
            </a:pPr>
            <a:r>
              <a:rPr lang="en-US" sz="1200" dirty="0">
                <a:latin typeface="+mj-lt"/>
              </a:rPr>
              <a:t>6,595</a:t>
            </a:r>
          </a:p>
        </p:txBody>
      </p:sp>
      <p:sp>
        <p:nvSpPr>
          <p:cNvPr id="12300" name="Text Box 28"/>
          <p:cNvSpPr txBox="1">
            <a:spLocks noChangeArrowheads="1"/>
          </p:cNvSpPr>
          <p:nvPr/>
        </p:nvSpPr>
        <p:spPr bwMode="auto">
          <a:xfrm>
            <a:off x="825012" y="5222871"/>
            <a:ext cx="342416" cy="615810"/>
          </a:xfrm>
          <a:prstGeom prst="rect">
            <a:avLst/>
          </a:prstGeom>
          <a:noFill/>
          <a:ln w="19050">
            <a:noFill/>
            <a:miter lim="800000"/>
            <a:headEnd/>
            <a:tailEnd/>
          </a:ln>
        </p:spPr>
        <p:txBody>
          <a:bodyPr wrap="none" lIns="0" tIns="0" rIns="0" bIns="0">
            <a:spAutoFit/>
          </a:bodyPr>
          <a:lstStyle/>
          <a:p>
            <a:pPr>
              <a:lnSpc>
                <a:spcPct val="95000"/>
              </a:lnSpc>
              <a:spcBef>
                <a:spcPct val="10000"/>
              </a:spcBef>
            </a:pPr>
            <a:r>
              <a:rPr lang="en-US" sz="1400" dirty="0">
                <a:latin typeface="+mj-lt"/>
              </a:rPr>
              <a:t>Trial</a:t>
            </a:r>
            <a:br>
              <a:rPr lang="en-US" sz="1400" dirty="0">
                <a:latin typeface="+mj-lt"/>
              </a:rPr>
            </a:br>
            <a:r>
              <a:rPr lang="en-US" sz="1400" dirty="0">
                <a:latin typeface="+mj-lt"/>
              </a:rPr>
              <a:t> </a:t>
            </a:r>
            <a:br>
              <a:rPr lang="en-US" sz="1400" dirty="0">
                <a:latin typeface="+mj-lt"/>
              </a:rPr>
            </a:br>
            <a:r>
              <a:rPr lang="en-US" sz="1400" dirty="0">
                <a:latin typeface="+mj-lt"/>
              </a:rPr>
              <a:t>N</a:t>
            </a:r>
            <a:endParaRPr lang="en-US" sz="1400" dirty="0">
              <a:latin typeface="+mj-lt"/>
              <a:sym typeface="Symbol" pitchFamily="18" charset="2"/>
            </a:endParaRPr>
          </a:p>
        </p:txBody>
      </p:sp>
      <p:sp>
        <p:nvSpPr>
          <p:cNvPr id="12301" name="Text Box 29"/>
          <p:cNvSpPr txBox="1">
            <a:spLocks noChangeArrowheads="1"/>
          </p:cNvSpPr>
          <p:nvPr/>
        </p:nvSpPr>
        <p:spPr bwMode="auto">
          <a:xfrm>
            <a:off x="5275556" y="5184771"/>
            <a:ext cx="804708" cy="420628"/>
          </a:xfrm>
          <a:prstGeom prst="rect">
            <a:avLst/>
          </a:prstGeom>
          <a:noFill/>
          <a:ln w="19050">
            <a:noFill/>
            <a:miter lim="800000"/>
            <a:headEnd/>
            <a:tailEnd/>
          </a:ln>
        </p:spPr>
        <p:txBody>
          <a:bodyPr wrap="none" lIns="0" tIns="0" rIns="0" bIns="0">
            <a:spAutoFit/>
          </a:bodyPr>
          <a:lstStyle/>
          <a:p>
            <a:pPr algn="ctr">
              <a:spcAft>
                <a:spcPts val="400"/>
              </a:spcAft>
            </a:pPr>
            <a:r>
              <a:rPr lang="en-US" sz="1200" dirty="0">
                <a:latin typeface="+mj-lt"/>
              </a:rPr>
              <a:t>WOSCOPS</a:t>
            </a:r>
            <a:endParaRPr lang="en-US" sz="1050" dirty="0">
              <a:latin typeface="+mj-lt"/>
            </a:endParaRPr>
          </a:p>
          <a:p>
            <a:pPr algn="ctr">
              <a:spcAft>
                <a:spcPts val="400"/>
              </a:spcAft>
            </a:pPr>
            <a:r>
              <a:rPr lang="en-US" sz="1200" dirty="0">
                <a:latin typeface="+mj-lt"/>
              </a:rPr>
              <a:t>20,536</a:t>
            </a:r>
          </a:p>
        </p:txBody>
      </p:sp>
      <p:sp>
        <p:nvSpPr>
          <p:cNvPr id="12302" name="Text Box 30"/>
          <p:cNvSpPr txBox="1">
            <a:spLocks noChangeArrowheads="1"/>
          </p:cNvSpPr>
          <p:nvPr/>
        </p:nvSpPr>
        <p:spPr bwMode="auto">
          <a:xfrm>
            <a:off x="1411166" y="5737475"/>
            <a:ext cx="3387969" cy="215444"/>
          </a:xfrm>
          <a:prstGeom prst="rect">
            <a:avLst/>
          </a:prstGeom>
          <a:noFill/>
          <a:ln w="19050">
            <a:noFill/>
            <a:miter lim="800000"/>
            <a:headEnd/>
            <a:tailEnd/>
          </a:ln>
        </p:spPr>
        <p:txBody>
          <a:bodyPr lIns="0" tIns="0" rIns="0" bIns="0">
            <a:spAutoFit/>
          </a:bodyPr>
          <a:lstStyle/>
          <a:p>
            <a:pPr algn="ctr">
              <a:spcBef>
                <a:spcPct val="0"/>
              </a:spcBef>
            </a:pPr>
            <a:r>
              <a:rPr lang="en-US" sz="1400" b="1" dirty="0">
                <a:solidFill>
                  <a:schemeClr val="accent1"/>
                </a:solidFill>
                <a:latin typeface="+mj-lt"/>
              </a:rPr>
              <a:t>Secondary Prevention</a:t>
            </a:r>
          </a:p>
        </p:txBody>
      </p:sp>
      <p:sp>
        <p:nvSpPr>
          <p:cNvPr id="12303" name="Text Box 31"/>
          <p:cNvSpPr txBox="1">
            <a:spLocks noChangeArrowheads="1"/>
          </p:cNvSpPr>
          <p:nvPr/>
        </p:nvSpPr>
        <p:spPr bwMode="auto">
          <a:xfrm>
            <a:off x="6430108" y="5739835"/>
            <a:ext cx="2360734" cy="215444"/>
          </a:xfrm>
          <a:prstGeom prst="rect">
            <a:avLst/>
          </a:prstGeom>
          <a:noFill/>
          <a:ln w="19050">
            <a:noFill/>
            <a:miter lim="800000"/>
            <a:headEnd/>
            <a:tailEnd/>
          </a:ln>
        </p:spPr>
        <p:txBody>
          <a:bodyPr wrap="square" lIns="0" tIns="0" rIns="0" bIns="0">
            <a:spAutoFit/>
          </a:bodyPr>
          <a:lstStyle/>
          <a:p>
            <a:pPr algn="ctr">
              <a:spcBef>
                <a:spcPct val="0"/>
              </a:spcBef>
            </a:pPr>
            <a:r>
              <a:rPr lang="en-US" sz="1400" b="1" dirty="0">
                <a:solidFill>
                  <a:schemeClr val="accent1"/>
                </a:solidFill>
                <a:latin typeface="+mj-lt"/>
              </a:rPr>
              <a:t>Primary Prevention</a:t>
            </a:r>
          </a:p>
        </p:txBody>
      </p:sp>
      <p:sp>
        <p:nvSpPr>
          <p:cNvPr id="12304" name="Line 32"/>
          <p:cNvSpPr>
            <a:spLocks noChangeShapeType="1"/>
          </p:cNvSpPr>
          <p:nvPr/>
        </p:nvSpPr>
        <p:spPr bwMode="invGray">
          <a:xfrm flipV="1">
            <a:off x="1524000" y="5694612"/>
            <a:ext cx="3197470" cy="15061"/>
          </a:xfrm>
          <a:prstGeom prst="line">
            <a:avLst/>
          </a:prstGeom>
          <a:noFill/>
          <a:ln w="28575">
            <a:solidFill>
              <a:schemeClr val="tx1"/>
            </a:solidFill>
            <a:round/>
            <a:headEnd/>
            <a:tailEnd/>
          </a:ln>
        </p:spPr>
        <p:txBody>
          <a:bodyPr wrap="none" anchor="ctr"/>
          <a:lstStyle/>
          <a:p>
            <a:endParaRPr lang="en-US" sz="1200" dirty="0"/>
          </a:p>
        </p:txBody>
      </p:sp>
      <p:sp>
        <p:nvSpPr>
          <p:cNvPr id="12305" name="Text Box 33"/>
          <p:cNvSpPr txBox="1">
            <a:spLocks noChangeArrowheads="1"/>
          </p:cNvSpPr>
          <p:nvPr/>
        </p:nvSpPr>
        <p:spPr bwMode="auto">
          <a:xfrm>
            <a:off x="5174596" y="5737474"/>
            <a:ext cx="925053" cy="215444"/>
          </a:xfrm>
          <a:prstGeom prst="rect">
            <a:avLst/>
          </a:prstGeom>
          <a:noFill/>
          <a:ln w="19050">
            <a:noFill/>
            <a:miter lim="800000"/>
            <a:headEnd/>
            <a:tailEnd/>
          </a:ln>
        </p:spPr>
        <p:txBody>
          <a:bodyPr wrap="square" lIns="0" tIns="0" rIns="0" bIns="0">
            <a:spAutoFit/>
          </a:bodyPr>
          <a:lstStyle/>
          <a:p>
            <a:pPr algn="ctr">
              <a:spcBef>
                <a:spcPct val="0"/>
              </a:spcBef>
            </a:pPr>
            <a:r>
              <a:rPr lang="en-US" sz="1400" b="1" dirty="0">
                <a:solidFill>
                  <a:schemeClr val="accent1"/>
                </a:solidFill>
                <a:latin typeface="+mj-lt"/>
              </a:rPr>
              <a:t>High Risk</a:t>
            </a:r>
          </a:p>
        </p:txBody>
      </p:sp>
      <p:sp>
        <p:nvSpPr>
          <p:cNvPr id="12308" name="Line 37"/>
          <p:cNvSpPr>
            <a:spLocks noChangeShapeType="1"/>
          </p:cNvSpPr>
          <p:nvPr/>
        </p:nvSpPr>
        <p:spPr bwMode="invGray">
          <a:xfrm>
            <a:off x="4938347" y="5694613"/>
            <a:ext cx="1399443" cy="0"/>
          </a:xfrm>
          <a:prstGeom prst="line">
            <a:avLst/>
          </a:prstGeom>
          <a:noFill/>
          <a:ln w="28575">
            <a:solidFill>
              <a:schemeClr val="tx1"/>
            </a:solidFill>
            <a:round/>
            <a:headEnd/>
            <a:tailEnd/>
          </a:ln>
        </p:spPr>
        <p:txBody>
          <a:bodyPr wrap="none" anchor="ctr"/>
          <a:lstStyle/>
          <a:p>
            <a:endParaRPr lang="en-US" sz="1200" dirty="0"/>
          </a:p>
        </p:txBody>
      </p:sp>
      <p:grpSp>
        <p:nvGrpSpPr>
          <p:cNvPr id="4" name="Group 8"/>
          <p:cNvGrpSpPr/>
          <p:nvPr/>
        </p:nvGrpSpPr>
        <p:grpSpPr>
          <a:xfrm>
            <a:off x="1523999" y="2728909"/>
            <a:ext cx="7077443" cy="2400300"/>
            <a:chOff x="1523999" y="2728909"/>
            <a:chExt cx="7077443" cy="2400300"/>
          </a:xfrm>
        </p:grpSpPr>
        <p:sp>
          <p:nvSpPr>
            <p:cNvPr id="15" name="Up Arrow 14"/>
            <p:cNvSpPr/>
            <p:nvPr/>
          </p:nvSpPr>
          <p:spPr>
            <a:xfrm>
              <a:off x="1523999" y="2998785"/>
              <a:ext cx="822960" cy="2130424"/>
            </a:xfrm>
            <a:prstGeom prst="upArrow">
              <a:avLst/>
            </a:prstGeom>
            <a:solidFill>
              <a:srgbClr val="A497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Up Arrow 90"/>
            <p:cNvSpPr/>
            <p:nvPr/>
          </p:nvSpPr>
          <p:spPr>
            <a:xfrm>
              <a:off x="2774896" y="2728909"/>
              <a:ext cx="822960" cy="2400300"/>
            </a:xfrm>
            <a:prstGeom prst="upArrow">
              <a:avLst/>
            </a:prstGeom>
            <a:solidFill>
              <a:srgbClr val="A497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Up Arrow 91"/>
            <p:cNvSpPr/>
            <p:nvPr/>
          </p:nvSpPr>
          <p:spPr>
            <a:xfrm>
              <a:off x="4025793" y="2751134"/>
              <a:ext cx="822960" cy="2378075"/>
            </a:xfrm>
            <a:prstGeom prst="upArrow">
              <a:avLst/>
            </a:prstGeom>
            <a:solidFill>
              <a:srgbClr val="A497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Up Arrow 92"/>
            <p:cNvSpPr/>
            <p:nvPr/>
          </p:nvSpPr>
          <p:spPr>
            <a:xfrm>
              <a:off x="5276690" y="2850727"/>
              <a:ext cx="822960" cy="2278481"/>
            </a:xfrm>
            <a:prstGeom prst="upArrow">
              <a:avLst/>
            </a:prstGeom>
            <a:solidFill>
              <a:srgbClr val="A497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Up Arrow 93"/>
            <p:cNvSpPr/>
            <p:nvPr/>
          </p:nvSpPr>
          <p:spPr>
            <a:xfrm>
              <a:off x="6527587" y="2890833"/>
              <a:ext cx="822960" cy="2238375"/>
            </a:xfrm>
            <a:prstGeom prst="upArrow">
              <a:avLst/>
            </a:prstGeom>
            <a:solidFill>
              <a:srgbClr val="A497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Up Arrow 94"/>
            <p:cNvSpPr/>
            <p:nvPr/>
          </p:nvSpPr>
          <p:spPr>
            <a:xfrm>
              <a:off x="7778482" y="3113083"/>
              <a:ext cx="822960" cy="2016125"/>
            </a:xfrm>
            <a:prstGeom prst="upArrow">
              <a:avLst/>
            </a:prstGeom>
            <a:solidFill>
              <a:srgbClr val="A497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36" name="Text Box 47"/>
            <p:cNvSpPr txBox="1">
              <a:spLocks noChangeArrowheads="1"/>
            </p:cNvSpPr>
            <p:nvPr/>
          </p:nvSpPr>
          <p:spPr bwMode="auto">
            <a:xfrm>
              <a:off x="1627748" y="4146539"/>
              <a:ext cx="615462"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62%</a:t>
              </a:r>
            </a:p>
          </p:txBody>
        </p:sp>
        <p:sp>
          <p:nvSpPr>
            <p:cNvPr id="12337" name="Text Box 48"/>
            <p:cNvSpPr txBox="1">
              <a:spLocks noChangeArrowheads="1"/>
            </p:cNvSpPr>
            <p:nvPr/>
          </p:nvSpPr>
          <p:spPr bwMode="auto">
            <a:xfrm>
              <a:off x="2878645" y="4146539"/>
              <a:ext cx="615462"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75%</a:t>
              </a:r>
            </a:p>
          </p:txBody>
        </p:sp>
        <p:sp>
          <p:nvSpPr>
            <p:cNvPr id="12338" name="Text Box 49"/>
            <p:cNvSpPr txBox="1">
              <a:spLocks noChangeArrowheads="1"/>
            </p:cNvSpPr>
            <p:nvPr/>
          </p:nvSpPr>
          <p:spPr bwMode="auto">
            <a:xfrm>
              <a:off x="4129542" y="4146539"/>
              <a:ext cx="615462"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75%</a:t>
              </a:r>
            </a:p>
          </p:txBody>
        </p:sp>
        <p:sp>
          <p:nvSpPr>
            <p:cNvPr id="12339" name="Text Box 50"/>
            <p:cNvSpPr txBox="1">
              <a:spLocks noChangeArrowheads="1"/>
            </p:cNvSpPr>
            <p:nvPr/>
          </p:nvSpPr>
          <p:spPr bwMode="auto">
            <a:xfrm>
              <a:off x="5369170" y="4146539"/>
              <a:ext cx="615462"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73%</a:t>
              </a:r>
            </a:p>
          </p:txBody>
        </p:sp>
        <p:sp>
          <p:nvSpPr>
            <p:cNvPr id="12340" name="Text Box 51"/>
            <p:cNvSpPr txBox="1">
              <a:spLocks noChangeArrowheads="1"/>
            </p:cNvSpPr>
            <p:nvPr/>
          </p:nvSpPr>
          <p:spPr bwMode="auto">
            <a:xfrm>
              <a:off x="6638194" y="4146539"/>
              <a:ext cx="615462"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69%</a:t>
              </a:r>
            </a:p>
          </p:txBody>
        </p:sp>
        <p:sp>
          <p:nvSpPr>
            <p:cNvPr id="12341" name="Text Box 52"/>
            <p:cNvSpPr txBox="1">
              <a:spLocks noChangeArrowheads="1"/>
            </p:cNvSpPr>
            <p:nvPr/>
          </p:nvSpPr>
          <p:spPr bwMode="auto">
            <a:xfrm>
              <a:off x="7879374" y="4146539"/>
              <a:ext cx="615462"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62%</a:t>
              </a:r>
            </a:p>
          </p:txBody>
        </p:sp>
      </p:grpSp>
      <p:grpSp>
        <p:nvGrpSpPr>
          <p:cNvPr id="5" name="Group 7"/>
          <p:cNvGrpSpPr/>
          <p:nvPr/>
        </p:nvGrpSpPr>
        <p:grpSpPr>
          <a:xfrm>
            <a:off x="1523999" y="1954208"/>
            <a:ext cx="7077443" cy="1150938"/>
            <a:chOff x="1523999" y="1954208"/>
            <a:chExt cx="7077443" cy="1150938"/>
          </a:xfrm>
        </p:grpSpPr>
        <p:sp>
          <p:nvSpPr>
            <p:cNvPr id="14" name="Down Arrow 13"/>
            <p:cNvSpPr/>
            <p:nvPr/>
          </p:nvSpPr>
          <p:spPr>
            <a:xfrm>
              <a:off x="6527587" y="1954208"/>
              <a:ext cx="822960" cy="930276"/>
            </a:xfrm>
            <a:prstGeom prst="downArrow">
              <a:avLst/>
            </a:prstGeom>
            <a:solidFill>
              <a:srgbClr val="8435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6" name="Down Arrow 85"/>
            <p:cNvSpPr/>
            <p:nvPr/>
          </p:nvSpPr>
          <p:spPr>
            <a:xfrm>
              <a:off x="5276690" y="1954208"/>
              <a:ext cx="822960" cy="855663"/>
            </a:xfrm>
            <a:prstGeom prst="downArrow">
              <a:avLst/>
            </a:prstGeom>
            <a:solidFill>
              <a:srgbClr val="8435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7" name="Down Arrow 86"/>
            <p:cNvSpPr/>
            <p:nvPr/>
          </p:nvSpPr>
          <p:spPr>
            <a:xfrm>
              <a:off x="4025793" y="1954208"/>
              <a:ext cx="822960" cy="774700"/>
            </a:xfrm>
            <a:prstGeom prst="downArrow">
              <a:avLst/>
            </a:prstGeom>
            <a:solidFill>
              <a:srgbClr val="8435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8" name="Down Arrow 87"/>
            <p:cNvSpPr/>
            <p:nvPr/>
          </p:nvSpPr>
          <p:spPr>
            <a:xfrm>
              <a:off x="7778482" y="1954208"/>
              <a:ext cx="822960" cy="1150938"/>
            </a:xfrm>
            <a:prstGeom prst="downArrow">
              <a:avLst/>
            </a:prstGeom>
            <a:solidFill>
              <a:srgbClr val="8435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9" name="Down Arrow 88"/>
            <p:cNvSpPr/>
            <p:nvPr/>
          </p:nvSpPr>
          <p:spPr>
            <a:xfrm>
              <a:off x="2774896" y="1954208"/>
              <a:ext cx="822960" cy="762000"/>
            </a:xfrm>
            <a:prstGeom prst="downArrow">
              <a:avLst/>
            </a:prstGeom>
            <a:solidFill>
              <a:srgbClr val="8435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0" name="Down Arrow 89"/>
            <p:cNvSpPr/>
            <p:nvPr/>
          </p:nvSpPr>
          <p:spPr>
            <a:xfrm>
              <a:off x="1523999" y="1954208"/>
              <a:ext cx="822960" cy="1044576"/>
            </a:xfrm>
            <a:prstGeom prst="downArrow">
              <a:avLst/>
            </a:prstGeom>
            <a:solidFill>
              <a:srgbClr val="8435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2322" name="Text Box 62"/>
            <p:cNvSpPr txBox="1">
              <a:spLocks noChangeArrowheads="1"/>
            </p:cNvSpPr>
            <p:nvPr/>
          </p:nvSpPr>
          <p:spPr bwMode="auto">
            <a:xfrm>
              <a:off x="1626217" y="2102456"/>
              <a:ext cx="618524"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-38%</a:t>
              </a:r>
            </a:p>
          </p:txBody>
        </p:sp>
        <p:sp>
          <p:nvSpPr>
            <p:cNvPr id="12323" name="Text Box 63"/>
            <p:cNvSpPr txBox="1">
              <a:spLocks noChangeArrowheads="1"/>
            </p:cNvSpPr>
            <p:nvPr/>
          </p:nvSpPr>
          <p:spPr bwMode="auto">
            <a:xfrm>
              <a:off x="2877114" y="2102456"/>
              <a:ext cx="618524"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-25%</a:t>
              </a:r>
            </a:p>
          </p:txBody>
        </p:sp>
        <p:sp>
          <p:nvSpPr>
            <p:cNvPr id="12324" name="Text Box 64"/>
            <p:cNvSpPr txBox="1">
              <a:spLocks noChangeArrowheads="1"/>
            </p:cNvSpPr>
            <p:nvPr/>
          </p:nvSpPr>
          <p:spPr bwMode="auto">
            <a:xfrm>
              <a:off x="4128011" y="2102456"/>
              <a:ext cx="618524"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-25%</a:t>
              </a:r>
            </a:p>
          </p:txBody>
        </p:sp>
        <p:sp>
          <p:nvSpPr>
            <p:cNvPr id="12325" name="Text Box 65"/>
            <p:cNvSpPr txBox="1">
              <a:spLocks noChangeArrowheads="1"/>
            </p:cNvSpPr>
            <p:nvPr/>
          </p:nvSpPr>
          <p:spPr bwMode="auto">
            <a:xfrm>
              <a:off x="5378908" y="2102456"/>
              <a:ext cx="618524"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-27%</a:t>
              </a:r>
            </a:p>
          </p:txBody>
        </p:sp>
        <p:sp>
          <p:nvSpPr>
            <p:cNvPr id="12326" name="Text Box 66"/>
            <p:cNvSpPr txBox="1">
              <a:spLocks noChangeArrowheads="1"/>
            </p:cNvSpPr>
            <p:nvPr/>
          </p:nvSpPr>
          <p:spPr bwMode="auto">
            <a:xfrm>
              <a:off x="6629072" y="2102456"/>
              <a:ext cx="619990"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-31%</a:t>
              </a:r>
            </a:p>
          </p:txBody>
        </p:sp>
        <p:sp>
          <p:nvSpPr>
            <p:cNvPr id="12327" name="Text Box 67"/>
            <p:cNvSpPr txBox="1">
              <a:spLocks noChangeArrowheads="1"/>
            </p:cNvSpPr>
            <p:nvPr/>
          </p:nvSpPr>
          <p:spPr bwMode="auto">
            <a:xfrm>
              <a:off x="7880700" y="2102456"/>
              <a:ext cx="618524" cy="184150"/>
            </a:xfrm>
            <a:prstGeom prst="rect">
              <a:avLst/>
            </a:prstGeom>
            <a:noFill/>
            <a:ln w="28575" algn="ctr">
              <a:noFill/>
              <a:miter lim="800000"/>
              <a:headEnd/>
              <a:tailEnd/>
            </a:ln>
          </p:spPr>
          <p:txBody>
            <a:bodyPr lIns="0" tIns="0" rIns="0" bIns="0" anchor="ctr">
              <a:spAutoFit/>
            </a:bodyPr>
            <a:lstStyle/>
            <a:p>
              <a:pPr algn="ctr"/>
              <a:r>
                <a:rPr lang="en-US" sz="1200" b="1" dirty="0">
                  <a:solidFill>
                    <a:srgbClr val="FFFFFF"/>
                  </a:solidFill>
                </a:rPr>
                <a:t>-38%</a:t>
              </a:r>
            </a:p>
          </p:txBody>
        </p:sp>
      </p:grpSp>
      <p:grpSp>
        <p:nvGrpSpPr>
          <p:cNvPr id="6" name="Group 4"/>
          <p:cNvGrpSpPr/>
          <p:nvPr/>
        </p:nvGrpSpPr>
        <p:grpSpPr>
          <a:xfrm>
            <a:off x="1260231" y="1919284"/>
            <a:ext cx="84992" cy="3209925"/>
            <a:chOff x="1260231" y="1919284"/>
            <a:chExt cx="84992" cy="3209925"/>
          </a:xfrm>
        </p:grpSpPr>
        <p:sp>
          <p:nvSpPr>
            <p:cNvPr id="12312" name="Line 69"/>
            <p:cNvSpPr>
              <a:spLocks noChangeShapeType="1"/>
            </p:cNvSpPr>
            <p:nvPr/>
          </p:nvSpPr>
          <p:spPr bwMode="auto">
            <a:xfrm>
              <a:off x="1343758" y="1925634"/>
              <a:ext cx="0" cy="3203575"/>
            </a:xfrm>
            <a:prstGeom prst="line">
              <a:avLst/>
            </a:prstGeom>
            <a:noFill/>
            <a:ln w="28575">
              <a:solidFill>
                <a:schemeClr val="tx1"/>
              </a:solidFill>
              <a:round/>
              <a:headEnd/>
              <a:tailEnd/>
            </a:ln>
          </p:spPr>
          <p:txBody>
            <a:bodyPr lIns="0" tIns="0" rIns="0" bIns="0">
              <a:spAutoFit/>
            </a:bodyPr>
            <a:lstStyle/>
            <a:p>
              <a:endParaRPr lang="en-US" sz="1400" dirty="0"/>
            </a:p>
          </p:txBody>
        </p:sp>
        <p:sp>
          <p:nvSpPr>
            <p:cNvPr id="12314" name="Line 71"/>
            <p:cNvSpPr>
              <a:spLocks noChangeShapeType="1"/>
            </p:cNvSpPr>
            <p:nvPr/>
          </p:nvSpPr>
          <p:spPr bwMode="auto">
            <a:xfrm flipH="1">
              <a:off x="1260231" y="4478334"/>
              <a:ext cx="84992" cy="0"/>
            </a:xfrm>
            <a:prstGeom prst="line">
              <a:avLst/>
            </a:prstGeom>
            <a:noFill/>
            <a:ln w="28575">
              <a:solidFill>
                <a:schemeClr val="tx1"/>
              </a:solidFill>
              <a:round/>
              <a:headEnd/>
              <a:tailEnd/>
            </a:ln>
          </p:spPr>
          <p:txBody>
            <a:bodyPr lIns="0" tIns="0" rIns="0" bIns="0">
              <a:spAutoFit/>
            </a:bodyPr>
            <a:lstStyle/>
            <a:p>
              <a:endParaRPr lang="en-US" sz="1400" dirty="0"/>
            </a:p>
          </p:txBody>
        </p:sp>
        <p:sp>
          <p:nvSpPr>
            <p:cNvPr id="12315" name="Line 72"/>
            <p:cNvSpPr>
              <a:spLocks noChangeShapeType="1"/>
            </p:cNvSpPr>
            <p:nvPr/>
          </p:nvSpPr>
          <p:spPr bwMode="auto">
            <a:xfrm flipH="1">
              <a:off x="1260231" y="3838572"/>
              <a:ext cx="84992" cy="0"/>
            </a:xfrm>
            <a:prstGeom prst="line">
              <a:avLst/>
            </a:prstGeom>
            <a:noFill/>
            <a:ln w="28575">
              <a:solidFill>
                <a:schemeClr val="tx1"/>
              </a:solidFill>
              <a:round/>
              <a:headEnd/>
              <a:tailEnd/>
            </a:ln>
          </p:spPr>
          <p:txBody>
            <a:bodyPr lIns="0" tIns="0" rIns="0" bIns="0">
              <a:spAutoFit/>
            </a:bodyPr>
            <a:lstStyle/>
            <a:p>
              <a:endParaRPr lang="en-US" sz="1400" dirty="0"/>
            </a:p>
          </p:txBody>
        </p:sp>
        <p:sp>
          <p:nvSpPr>
            <p:cNvPr id="12316" name="Line 73"/>
            <p:cNvSpPr>
              <a:spLocks noChangeShapeType="1"/>
            </p:cNvSpPr>
            <p:nvPr/>
          </p:nvSpPr>
          <p:spPr bwMode="auto">
            <a:xfrm flipH="1">
              <a:off x="1260231" y="3198809"/>
              <a:ext cx="84992" cy="0"/>
            </a:xfrm>
            <a:prstGeom prst="line">
              <a:avLst/>
            </a:prstGeom>
            <a:noFill/>
            <a:ln w="28575">
              <a:solidFill>
                <a:schemeClr val="tx1"/>
              </a:solidFill>
              <a:round/>
              <a:headEnd/>
              <a:tailEnd/>
            </a:ln>
          </p:spPr>
          <p:txBody>
            <a:bodyPr lIns="0" tIns="0" rIns="0" bIns="0">
              <a:spAutoFit/>
            </a:bodyPr>
            <a:lstStyle/>
            <a:p>
              <a:endParaRPr lang="en-US" sz="1400" dirty="0"/>
            </a:p>
          </p:txBody>
        </p:sp>
        <p:sp>
          <p:nvSpPr>
            <p:cNvPr id="12317" name="Line 74"/>
            <p:cNvSpPr>
              <a:spLocks noChangeShapeType="1"/>
            </p:cNvSpPr>
            <p:nvPr/>
          </p:nvSpPr>
          <p:spPr bwMode="auto">
            <a:xfrm flipH="1">
              <a:off x="1260231" y="2559047"/>
              <a:ext cx="84992" cy="0"/>
            </a:xfrm>
            <a:prstGeom prst="line">
              <a:avLst/>
            </a:prstGeom>
            <a:noFill/>
            <a:ln w="28575">
              <a:solidFill>
                <a:schemeClr val="tx1"/>
              </a:solidFill>
              <a:round/>
              <a:headEnd/>
              <a:tailEnd/>
            </a:ln>
          </p:spPr>
          <p:txBody>
            <a:bodyPr lIns="0" tIns="0" rIns="0" bIns="0">
              <a:spAutoFit/>
            </a:bodyPr>
            <a:lstStyle/>
            <a:p>
              <a:endParaRPr lang="en-US" sz="1400" dirty="0"/>
            </a:p>
          </p:txBody>
        </p:sp>
        <p:sp>
          <p:nvSpPr>
            <p:cNvPr id="12318" name="Line 75"/>
            <p:cNvSpPr>
              <a:spLocks noChangeShapeType="1"/>
            </p:cNvSpPr>
            <p:nvPr/>
          </p:nvSpPr>
          <p:spPr bwMode="auto">
            <a:xfrm flipH="1">
              <a:off x="1260231" y="1919284"/>
              <a:ext cx="84992" cy="0"/>
            </a:xfrm>
            <a:prstGeom prst="line">
              <a:avLst/>
            </a:prstGeom>
            <a:noFill/>
            <a:ln w="28575">
              <a:solidFill>
                <a:schemeClr val="tx1"/>
              </a:solidFill>
              <a:round/>
              <a:headEnd/>
              <a:tailEnd/>
            </a:ln>
          </p:spPr>
          <p:txBody>
            <a:bodyPr lIns="0" tIns="0" rIns="0" bIns="0">
              <a:spAutoFit/>
            </a:bodyPr>
            <a:lstStyle/>
            <a:p>
              <a:endParaRPr lang="en-US" sz="1400" dirty="0"/>
            </a:p>
          </p:txBody>
        </p:sp>
        <p:sp>
          <p:nvSpPr>
            <p:cNvPr id="12319" name="Line 76"/>
            <p:cNvSpPr>
              <a:spLocks noChangeShapeType="1"/>
            </p:cNvSpPr>
            <p:nvPr/>
          </p:nvSpPr>
          <p:spPr bwMode="auto">
            <a:xfrm flipH="1">
              <a:off x="1260231" y="5119684"/>
              <a:ext cx="84992" cy="0"/>
            </a:xfrm>
            <a:prstGeom prst="line">
              <a:avLst/>
            </a:prstGeom>
            <a:noFill/>
            <a:ln w="28575">
              <a:solidFill>
                <a:schemeClr val="tx1"/>
              </a:solidFill>
              <a:round/>
              <a:headEnd/>
              <a:tailEnd/>
            </a:ln>
          </p:spPr>
          <p:txBody>
            <a:bodyPr lIns="0" tIns="0" rIns="0" bIns="0">
              <a:spAutoFit/>
            </a:bodyPr>
            <a:lstStyle/>
            <a:p>
              <a:endParaRPr lang="en-US" sz="1400" dirty="0"/>
            </a:p>
          </p:txBody>
        </p:sp>
      </p:grpSp>
      <p:grpSp>
        <p:nvGrpSpPr>
          <p:cNvPr id="7" name="Group 6"/>
          <p:cNvGrpSpPr/>
          <p:nvPr/>
        </p:nvGrpSpPr>
        <p:grpSpPr>
          <a:xfrm>
            <a:off x="265073" y="1573811"/>
            <a:ext cx="962460" cy="3396487"/>
            <a:chOff x="265073" y="1573811"/>
            <a:chExt cx="962460" cy="3396487"/>
          </a:xfrm>
        </p:grpSpPr>
        <p:sp>
          <p:nvSpPr>
            <p:cNvPr id="12356" name="Rectangle 4"/>
            <p:cNvSpPr>
              <a:spLocks noChangeArrowheads="1"/>
            </p:cNvSpPr>
            <p:nvPr/>
          </p:nvSpPr>
          <p:spPr bwMode="auto">
            <a:xfrm rot="16200000">
              <a:off x="-259248" y="2577304"/>
              <a:ext cx="1525588" cy="369045"/>
            </a:xfrm>
            <a:prstGeom prst="rect">
              <a:avLst/>
            </a:prstGeom>
            <a:noFill/>
            <a:ln w="19050">
              <a:noFill/>
              <a:miter lim="800000"/>
              <a:headEnd/>
              <a:tailEnd/>
            </a:ln>
          </p:spPr>
          <p:txBody>
            <a:bodyPr wrap="none" lIns="0" tIns="0" rIns="0" bIns="0" anchor="b">
              <a:spAutoFit/>
            </a:bodyPr>
            <a:lstStyle/>
            <a:p>
              <a:pPr algn="r">
                <a:spcBef>
                  <a:spcPct val="0"/>
                </a:spcBef>
              </a:pPr>
              <a:r>
                <a:rPr lang="en-US" sz="1200" b="1" dirty="0">
                  <a:latin typeface="+mj-lt"/>
                </a:rPr>
                <a:t>Reduction in Major </a:t>
              </a:r>
              <a:br>
                <a:rPr lang="en-US" sz="1200" b="1" dirty="0">
                  <a:latin typeface="+mj-lt"/>
                </a:rPr>
              </a:br>
              <a:r>
                <a:rPr lang="en-US" sz="1200" b="1" dirty="0">
                  <a:latin typeface="+mj-lt"/>
                </a:rPr>
                <a:t>Coronary Events (%)</a:t>
              </a:r>
            </a:p>
          </p:txBody>
        </p:sp>
        <p:grpSp>
          <p:nvGrpSpPr>
            <p:cNvPr id="8" name="Group 5"/>
            <p:cNvGrpSpPr/>
            <p:nvPr/>
          </p:nvGrpSpPr>
          <p:grpSpPr>
            <a:xfrm>
              <a:off x="798557" y="1573811"/>
              <a:ext cx="428976" cy="3396487"/>
              <a:chOff x="798557" y="1573811"/>
              <a:chExt cx="428976" cy="3396487"/>
            </a:xfrm>
          </p:grpSpPr>
          <p:sp>
            <p:nvSpPr>
              <p:cNvPr id="12358" name="Text Box 6"/>
              <p:cNvSpPr txBox="1">
                <a:spLocks noChangeArrowheads="1"/>
              </p:cNvSpPr>
              <p:nvPr/>
            </p:nvSpPr>
            <p:spPr bwMode="auto">
              <a:xfrm>
                <a:off x="798557" y="4785632"/>
                <a:ext cx="428976" cy="184666"/>
              </a:xfrm>
              <a:prstGeom prst="rect">
                <a:avLst/>
              </a:prstGeom>
              <a:noFill/>
              <a:ln w="28575" algn="ctr">
                <a:noFill/>
                <a:miter lim="800000"/>
                <a:headEnd/>
                <a:tailEnd/>
              </a:ln>
            </p:spPr>
            <p:txBody>
              <a:bodyPr wrap="square" lIns="0" tIns="0" rIns="0" bIns="0" anchor="ctr">
                <a:spAutoFit/>
              </a:bodyPr>
              <a:lstStyle/>
              <a:p>
                <a:pPr algn="r"/>
                <a:r>
                  <a:rPr lang="en-US" sz="1200" dirty="0">
                    <a:latin typeface="+mj-lt"/>
                  </a:rPr>
                  <a:t>[-100</a:t>
                </a:r>
                <a:r>
                  <a:rPr lang="en-US" sz="1200" dirty="0"/>
                  <a:t>]</a:t>
                </a:r>
              </a:p>
            </p:txBody>
          </p:sp>
          <p:sp>
            <p:nvSpPr>
              <p:cNvPr id="12359" name="Text Box 7"/>
              <p:cNvSpPr txBox="1">
                <a:spLocks noChangeArrowheads="1"/>
              </p:cNvSpPr>
              <p:nvPr/>
            </p:nvSpPr>
            <p:spPr bwMode="auto">
              <a:xfrm>
                <a:off x="895101" y="4145869"/>
                <a:ext cx="332432" cy="184666"/>
              </a:xfrm>
              <a:prstGeom prst="rect">
                <a:avLst/>
              </a:prstGeom>
              <a:noFill/>
              <a:ln w="28575" algn="ctr">
                <a:noFill/>
                <a:miter lim="800000"/>
                <a:headEnd/>
                <a:tailEnd/>
              </a:ln>
            </p:spPr>
            <p:txBody>
              <a:bodyPr wrap="square" lIns="0" tIns="0" rIns="0" bIns="0" anchor="ctr">
                <a:spAutoFit/>
              </a:bodyPr>
              <a:lstStyle/>
              <a:p>
                <a:pPr algn="r"/>
                <a:r>
                  <a:rPr lang="en-US" sz="1200" dirty="0">
                    <a:latin typeface="+mj-lt"/>
                  </a:rPr>
                  <a:t>[-80]</a:t>
                </a:r>
              </a:p>
            </p:txBody>
          </p:sp>
          <p:sp>
            <p:nvSpPr>
              <p:cNvPr id="12360" name="Text Box 8"/>
              <p:cNvSpPr txBox="1">
                <a:spLocks noChangeArrowheads="1"/>
              </p:cNvSpPr>
              <p:nvPr/>
            </p:nvSpPr>
            <p:spPr bwMode="auto">
              <a:xfrm>
                <a:off x="895101" y="3485623"/>
                <a:ext cx="332432" cy="184666"/>
              </a:xfrm>
              <a:prstGeom prst="rect">
                <a:avLst/>
              </a:prstGeom>
              <a:noFill/>
              <a:ln w="28575" algn="ctr">
                <a:noFill/>
                <a:miter lim="800000"/>
                <a:headEnd/>
                <a:tailEnd/>
              </a:ln>
            </p:spPr>
            <p:txBody>
              <a:bodyPr wrap="square" lIns="0" tIns="0" rIns="0" bIns="0" anchor="ctr">
                <a:spAutoFit/>
              </a:bodyPr>
              <a:lstStyle/>
              <a:p>
                <a:pPr algn="r"/>
                <a:r>
                  <a:rPr lang="en-US" sz="1200" dirty="0">
                    <a:latin typeface="+mj-lt"/>
                  </a:rPr>
                  <a:t>[-60]</a:t>
                </a:r>
              </a:p>
            </p:txBody>
          </p:sp>
          <p:sp>
            <p:nvSpPr>
              <p:cNvPr id="12361" name="Text Box 9"/>
              <p:cNvSpPr txBox="1">
                <a:spLocks noChangeArrowheads="1"/>
              </p:cNvSpPr>
              <p:nvPr/>
            </p:nvSpPr>
            <p:spPr bwMode="auto">
              <a:xfrm>
                <a:off x="895101" y="2845860"/>
                <a:ext cx="332432" cy="184666"/>
              </a:xfrm>
              <a:prstGeom prst="rect">
                <a:avLst/>
              </a:prstGeom>
              <a:noFill/>
              <a:ln w="28575" algn="ctr">
                <a:noFill/>
                <a:miter lim="800000"/>
                <a:headEnd/>
                <a:tailEnd/>
              </a:ln>
            </p:spPr>
            <p:txBody>
              <a:bodyPr wrap="square" lIns="0" tIns="0" rIns="0" bIns="0" anchor="ctr">
                <a:spAutoFit/>
              </a:bodyPr>
              <a:lstStyle/>
              <a:p>
                <a:pPr algn="r"/>
                <a:r>
                  <a:rPr lang="en-US" sz="1200" dirty="0">
                    <a:latin typeface="+mj-lt"/>
                  </a:rPr>
                  <a:t>[-40]</a:t>
                </a:r>
              </a:p>
            </p:txBody>
          </p:sp>
          <p:sp>
            <p:nvSpPr>
              <p:cNvPr id="12362" name="Text Box 10"/>
              <p:cNvSpPr txBox="1">
                <a:spLocks noChangeArrowheads="1"/>
              </p:cNvSpPr>
              <p:nvPr/>
            </p:nvSpPr>
            <p:spPr bwMode="auto">
              <a:xfrm>
                <a:off x="895101" y="2195856"/>
                <a:ext cx="332432" cy="184666"/>
              </a:xfrm>
              <a:prstGeom prst="rect">
                <a:avLst/>
              </a:prstGeom>
              <a:noFill/>
              <a:ln w="28575" algn="ctr">
                <a:noFill/>
                <a:miter lim="800000"/>
                <a:headEnd/>
                <a:tailEnd/>
              </a:ln>
            </p:spPr>
            <p:txBody>
              <a:bodyPr wrap="square" lIns="0" tIns="0" rIns="0" bIns="0" anchor="ctr">
                <a:spAutoFit/>
              </a:bodyPr>
              <a:lstStyle/>
              <a:p>
                <a:pPr algn="r"/>
                <a:r>
                  <a:rPr lang="en-US" sz="1200" dirty="0">
                    <a:latin typeface="+mj-lt"/>
                  </a:rPr>
                  <a:t>[-20]</a:t>
                </a:r>
              </a:p>
            </p:txBody>
          </p:sp>
          <p:sp>
            <p:nvSpPr>
              <p:cNvPr id="12363" name="Text Box 11"/>
              <p:cNvSpPr txBox="1">
                <a:spLocks noChangeArrowheads="1"/>
              </p:cNvSpPr>
              <p:nvPr/>
            </p:nvSpPr>
            <p:spPr bwMode="auto">
              <a:xfrm>
                <a:off x="956809" y="1573811"/>
                <a:ext cx="270723" cy="215444"/>
              </a:xfrm>
              <a:prstGeom prst="rect">
                <a:avLst/>
              </a:prstGeom>
              <a:noFill/>
              <a:ln w="28575" algn="ctr">
                <a:noFill/>
                <a:miter lim="800000"/>
                <a:headEnd/>
                <a:tailEnd/>
              </a:ln>
            </p:spPr>
            <p:txBody>
              <a:bodyPr wrap="square" lIns="0" tIns="0" rIns="0" bIns="0" anchor="ctr">
                <a:spAutoFit/>
              </a:bodyPr>
              <a:lstStyle/>
              <a:p>
                <a:pPr algn="r"/>
                <a:r>
                  <a:rPr lang="en-US" sz="1400" dirty="0">
                    <a:latin typeface="+mj-lt"/>
                  </a:rPr>
                  <a:t>0</a:t>
                </a:r>
              </a:p>
            </p:txBody>
          </p:sp>
        </p:grpSp>
        <p:grpSp>
          <p:nvGrpSpPr>
            <p:cNvPr id="9" name="Group 3"/>
            <p:cNvGrpSpPr/>
            <p:nvPr/>
          </p:nvGrpSpPr>
          <p:grpSpPr>
            <a:xfrm>
              <a:off x="265073" y="3491682"/>
              <a:ext cx="457200" cy="152400"/>
              <a:chOff x="265073" y="3491682"/>
              <a:chExt cx="457200" cy="152400"/>
            </a:xfrm>
          </p:grpSpPr>
          <p:cxnSp>
            <p:nvCxnSpPr>
              <p:cNvPr id="78" name="Straight Connector 77"/>
              <p:cNvCxnSpPr/>
              <p:nvPr/>
            </p:nvCxnSpPr>
            <p:spPr>
              <a:xfrm flipV="1">
                <a:off x="265073" y="3491682"/>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V="1">
                <a:off x="722273" y="3491682"/>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65073" y="3644082"/>
                <a:ext cx="457200" cy="0"/>
              </a:xfrm>
              <a:prstGeom prst="line">
                <a:avLst/>
              </a:prstGeom>
            </p:spPr>
            <p:style>
              <a:lnRef idx="1">
                <a:schemeClr val="dk1"/>
              </a:lnRef>
              <a:fillRef idx="0">
                <a:schemeClr val="dk1"/>
              </a:fillRef>
              <a:effectRef idx="0">
                <a:schemeClr val="dk1"/>
              </a:effectRef>
              <a:fontRef idx="minor">
                <a:schemeClr val="tx1"/>
              </a:fontRef>
            </p:style>
          </p:cxnSp>
        </p:grpSp>
        <p:grpSp>
          <p:nvGrpSpPr>
            <p:cNvPr id="10" name="Group 2"/>
            <p:cNvGrpSpPr/>
            <p:nvPr/>
          </p:nvGrpSpPr>
          <p:grpSpPr>
            <a:xfrm>
              <a:off x="265073" y="1739082"/>
              <a:ext cx="457200" cy="152400"/>
              <a:chOff x="265073" y="1739082"/>
              <a:chExt cx="457200" cy="152400"/>
            </a:xfrm>
          </p:grpSpPr>
          <p:cxnSp>
            <p:nvCxnSpPr>
              <p:cNvPr id="83" name="Straight Connector 82"/>
              <p:cNvCxnSpPr/>
              <p:nvPr/>
            </p:nvCxnSpPr>
            <p:spPr>
              <a:xfrm rot="10800000">
                <a:off x="265073" y="1739082"/>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rot="10800000" flipV="1">
                <a:off x="722273" y="1739082"/>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rot="10800000" flipV="1">
                <a:off x="265073" y="1739082"/>
                <a:ext cx="0" cy="152400"/>
              </a:xfrm>
              <a:prstGeom prst="line">
                <a:avLst/>
              </a:prstGeom>
            </p:spPr>
            <p:style>
              <a:lnRef idx="1">
                <a:schemeClr val="dk1"/>
              </a:lnRef>
              <a:fillRef idx="0">
                <a:schemeClr val="dk1"/>
              </a:fillRef>
              <a:effectRef idx="0">
                <a:schemeClr val="dk1"/>
              </a:effectRef>
              <a:fontRef idx="minor">
                <a:schemeClr val="tx1"/>
              </a:fontRef>
            </p:style>
          </p:cxnSp>
        </p:grpSp>
      </p:grpSp>
      <p:sp>
        <p:nvSpPr>
          <p:cNvPr id="71" name="Slide Number Placeholder 5"/>
          <p:cNvSpPr>
            <a:spLocks noGrp="1"/>
          </p:cNvSpPr>
          <p:nvPr>
            <p:ph type="sldNum" sz="quarter" idx="4294967295"/>
          </p:nvPr>
        </p:nvSpPr>
        <p:spPr>
          <a:xfrm>
            <a:off x="3776135" y="6238875"/>
            <a:ext cx="160019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15</a:t>
            </a:fld>
            <a:endParaRPr lang="en-US" dirty="0"/>
          </a:p>
        </p:txBody>
      </p:sp>
      <p:sp>
        <p:nvSpPr>
          <p:cNvPr id="81" name="TextBox 80"/>
          <p:cNvSpPr txBox="1"/>
          <p:nvPr/>
        </p:nvSpPr>
        <p:spPr>
          <a:xfrm>
            <a:off x="252413" y="6004868"/>
            <a:ext cx="8594725" cy="246221"/>
          </a:xfrm>
          <a:prstGeom prst="rect">
            <a:avLst/>
          </a:prstGeom>
          <a:noFill/>
          <a:ln w="12700">
            <a:noFill/>
          </a:ln>
        </p:spPr>
        <p:txBody>
          <a:bodyPr wrap="square" lIns="0">
            <a:spAutoFit/>
          </a:bodyPr>
          <a:lstStyle/>
          <a:p>
            <a:pPr marL="228600" indent="-228600">
              <a:buFont typeface="+mj-lt"/>
              <a:buAutoNum type="arabicPeriod"/>
              <a:defRPr/>
            </a:pPr>
            <a:r>
              <a:rPr lang="en-US" sz="1000" dirty="0">
                <a:solidFill>
                  <a:prstClr val="black"/>
                </a:solidFill>
                <a:cs typeface="Arial" pitchFamily="34" charset="0"/>
              </a:rPr>
              <a:t>Adapted from </a:t>
            </a:r>
            <a:r>
              <a:rPr lang="en-US" sz="1000" dirty="0"/>
              <a:t>Libby P. The forgotten majority: unfinished business in cardiovascular risk reduction.</a:t>
            </a:r>
            <a:r>
              <a:rPr lang="en-US" sz="1000" i="1" dirty="0"/>
              <a:t> J Am Coll Cardiol</a:t>
            </a:r>
            <a:r>
              <a:rPr lang="en-US" sz="1000" dirty="0"/>
              <a:t>. 2005;46(7):1225-1228.</a:t>
            </a:r>
            <a:endParaRPr lang="en-US" sz="800" dirty="0">
              <a:solidFill>
                <a:prstClr val="black"/>
              </a:solidFill>
              <a:cs typeface="Arial" pitchFamily="34" charset="0"/>
            </a:endParaRPr>
          </a:p>
        </p:txBody>
      </p:sp>
      <p:sp>
        <p:nvSpPr>
          <p:cNvPr id="11" name="Footer Placeholder 10"/>
          <p:cNvSpPr>
            <a:spLocks noGrp="1"/>
          </p:cNvSpPr>
          <p:nvPr>
            <p:ph type="ftr" sz="quarter" idx="11"/>
          </p:nvPr>
        </p:nvSpPr>
        <p:spPr/>
        <p:txBody>
          <a:bodyPr/>
          <a:lstStyle/>
          <a:p>
            <a:endParaRPr lang="en-US" dirty="0">
              <a:solidFill>
                <a:prstClr val="white"/>
              </a:solidFill>
            </a:endParaRPr>
          </a:p>
        </p:txBody>
      </p:sp>
    </p:spTree>
    <p:extLst>
      <p:ext uri="{BB962C8B-B14F-4D97-AF65-F5344CB8AC3E}">
        <p14:creationId xmlns:p14="http://schemas.microsoft.com/office/powerpoint/2010/main" val="12522362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5"/>
                                        </p:tgtEl>
                                        <p:attrNameLst>
                                          <p:attrName>style.opacity</p:attrName>
                                        </p:attrNameLst>
                                      </p:cBhvr>
                                      <p:to>
                                        <p:strVal val="0.5"/>
                                      </p:to>
                                    </p:set>
                                    <p:animEffect filter="image" prLst="opacity: 0.5">
                                      <p:cBhvr rctx="IE">
                                        <p:cTn id="19" dur="indefinite"/>
                                        <p:tgtEl>
                                          <p:spTgt spid="5"/>
                                        </p:tgtEl>
                                      </p:cBhvr>
                                    </p:animEffect>
                                  </p:childTnLst>
                                </p:cTn>
                              </p:par>
                            </p:childTnLst>
                          </p:cTn>
                        </p:par>
                        <p:par>
                          <p:cTn id="20" fill="hold">
                            <p:stCondLst>
                              <p:cond delay="0"/>
                            </p:stCondLst>
                            <p:childTnLst>
                              <p:par>
                                <p:cTn id="21" presetID="10" presetClass="exit" presetSubtype="0" fill="hold" nodeType="after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screen">
            <a:extLst>
              <a:ext uri="{28A0092B-C50C-407E-A947-70E740481C1C}">
                <a14:useLocalDpi xmlns:a14="http://schemas.microsoft.com/office/drawing/2010/main"/>
              </a:ext>
            </a:extLst>
          </a:blip>
          <a:stretch>
            <a:fillRect/>
          </a:stretch>
        </p:blipFill>
        <p:spPr bwMode="auto">
          <a:xfrm>
            <a:off x="1565442" y="1692275"/>
            <a:ext cx="5843102" cy="3303588"/>
          </a:xfrm>
          <a:prstGeom prst="rect">
            <a:avLst/>
          </a:prstGeom>
          <a:ln>
            <a:noFill/>
          </a:ln>
          <a:effectLst>
            <a:outerShdw blurRad="165100" dist="63500" dir="2700000" algn="tl" rotWithShape="0">
              <a:srgbClr val="A49791">
                <a:alpha val="65000"/>
              </a:srgbClr>
            </a:outerShdw>
          </a:effectLst>
        </p:spPr>
      </p:pic>
      <p:sp>
        <p:nvSpPr>
          <p:cNvPr id="3" name="Rectangle 2"/>
          <p:cNvSpPr/>
          <p:nvPr/>
        </p:nvSpPr>
        <p:spPr>
          <a:xfrm>
            <a:off x="1144179" y="1368425"/>
            <a:ext cx="3441239" cy="3721100"/>
          </a:xfrm>
          <a:prstGeom prst="rect">
            <a:avLst/>
          </a:prstGeom>
          <a:solidFill>
            <a:srgbClr val="F4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745" name="Title 7"/>
          <p:cNvSpPr>
            <a:spLocks noGrp="1"/>
          </p:cNvSpPr>
          <p:nvPr>
            <p:ph type="title"/>
          </p:nvPr>
        </p:nvSpPr>
        <p:spPr>
          <a:xfrm>
            <a:off x="114300" y="225425"/>
            <a:ext cx="9029700" cy="1373188"/>
          </a:xfrm>
        </p:spPr>
        <p:txBody>
          <a:bodyPr>
            <a:normAutofit/>
          </a:bodyPr>
          <a:lstStyle/>
          <a:p>
            <a:pPr algn="ctr"/>
            <a:r>
              <a:rPr lang="en-US" sz="2800" dirty="0"/>
              <a:t>Know Your Risk:</a:t>
            </a:r>
            <a:br>
              <a:rPr lang="en-US" sz="2800" dirty="0"/>
            </a:br>
            <a:r>
              <a:rPr lang="en-US" sz="2000" dirty="0"/>
              <a:t> If you’re just measuring basic lipids:  </a:t>
            </a:r>
            <a:br>
              <a:rPr lang="en-US" sz="2000" dirty="0"/>
            </a:br>
            <a:r>
              <a:rPr lang="en-US" sz="2000" dirty="0"/>
              <a:t>Cholesterol, LDL, HDL, &amp; Triglycerides,</a:t>
            </a:r>
          </a:p>
        </p:txBody>
      </p:sp>
      <p:sp>
        <p:nvSpPr>
          <p:cNvPr id="11" name="Slide Number Placeholder 5"/>
          <p:cNvSpPr>
            <a:spLocks noGrp="1"/>
          </p:cNvSpPr>
          <p:nvPr>
            <p:ph type="sldNum" sz="quarter" idx="12"/>
          </p:nvPr>
        </p:nvSpPr>
        <p:spPr>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pPr/>
              <a:t>16</a:t>
            </a:fld>
            <a:endParaRPr lang="en-US" dirty="0"/>
          </a:p>
        </p:txBody>
      </p:sp>
      <p:sp>
        <p:nvSpPr>
          <p:cNvPr id="9" name="Title 7"/>
          <p:cNvSpPr txBox="1">
            <a:spLocks/>
          </p:cNvSpPr>
          <p:nvPr/>
        </p:nvSpPr>
        <p:spPr bwMode="auto">
          <a:xfrm>
            <a:off x="114300" y="2514601"/>
            <a:ext cx="4216400" cy="1716088"/>
          </a:xfrm>
          <a:prstGeom prst="rect">
            <a:avLst/>
          </a:prstGeom>
        </p:spPr>
        <p:txBody>
          <a:bodyPr anchor="ctr">
            <a:normAutofit/>
          </a:bodyPr>
          <a:lstStyle/>
          <a:p>
            <a:pPr algn="ctr" fontAlgn="auto">
              <a:spcAft>
                <a:spcPts val="0"/>
              </a:spcAft>
              <a:defRPr/>
            </a:pPr>
            <a:r>
              <a:rPr lang="en-US" sz="2400" b="1" dirty="0">
                <a:latin typeface="+mj-lt"/>
                <a:ea typeface="+mj-ea"/>
                <a:cs typeface="+mj-cs"/>
              </a:rPr>
              <a:t>You maybe believe</a:t>
            </a:r>
          </a:p>
          <a:p>
            <a:pPr algn="ctr" fontAlgn="auto">
              <a:spcAft>
                <a:spcPts val="0"/>
              </a:spcAft>
              <a:defRPr/>
            </a:pPr>
            <a:r>
              <a:rPr lang="en-US" sz="2400" b="1" dirty="0">
                <a:latin typeface="+mj-lt"/>
                <a:ea typeface="+mj-ea"/>
                <a:cs typeface="+mj-cs"/>
              </a:rPr>
              <a:t>you are healthy and risk free from a heart attack or stroke</a:t>
            </a:r>
          </a:p>
        </p:txBody>
      </p:sp>
      <p:sp>
        <p:nvSpPr>
          <p:cNvPr id="10" name="Title 7"/>
          <p:cNvSpPr txBox="1">
            <a:spLocks/>
          </p:cNvSpPr>
          <p:nvPr/>
        </p:nvSpPr>
        <p:spPr>
          <a:xfrm>
            <a:off x="444500" y="5365751"/>
            <a:ext cx="7736719" cy="869949"/>
          </a:xfrm>
          <a:prstGeom prst="rect">
            <a:avLst/>
          </a:prstGeom>
        </p:spPr>
        <p:txBody>
          <a:bodyPr anchor="ctr">
            <a:normAutofit fontScale="25000" lnSpcReduction="20000"/>
          </a:bodyPr>
          <a:lstStyle/>
          <a:p>
            <a:pPr algn="ctr">
              <a:lnSpc>
                <a:spcPct val="120000"/>
              </a:lnSpc>
              <a:defRPr/>
            </a:pPr>
            <a:r>
              <a:rPr lang="en-US" sz="9600" b="1" dirty="0">
                <a:solidFill>
                  <a:srgbClr val="FF0000"/>
                </a:solidFill>
                <a:latin typeface="+mj-lt"/>
                <a:ea typeface="+mj-ea"/>
                <a:cs typeface="+mj-cs"/>
              </a:rPr>
              <a:t>BUT: You will be missing the whole picture </a:t>
            </a:r>
          </a:p>
          <a:p>
            <a:pPr algn="ctr">
              <a:lnSpc>
                <a:spcPct val="120000"/>
              </a:lnSpc>
              <a:defRPr/>
            </a:pPr>
            <a:r>
              <a:rPr lang="en-US" sz="9600" b="1" dirty="0">
                <a:solidFill>
                  <a:srgbClr val="FF0000"/>
                </a:solidFill>
              </a:rPr>
              <a:t>and the RESIDUAL 65% of ‘at risk’ patients</a:t>
            </a:r>
          </a:p>
          <a:p>
            <a:pPr algn="ctr" fontAlgn="auto">
              <a:lnSpc>
                <a:spcPct val="120000"/>
              </a:lnSpc>
              <a:spcBef>
                <a:spcPts val="1200"/>
              </a:spcBef>
              <a:spcAft>
                <a:spcPts val="0"/>
              </a:spcAft>
              <a:defRPr/>
            </a:pPr>
            <a:endParaRPr lang="en-US" sz="3200" b="1" dirty="0">
              <a:solidFill>
                <a:srgbClr val="83334A"/>
              </a:solidFill>
              <a:latin typeface="+mj-lt"/>
              <a:ea typeface="+mj-ea"/>
              <a:cs typeface="+mj-cs"/>
            </a:endParaRPr>
          </a:p>
        </p:txBody>
      </p:sp>
      <p:sp>
        <p:nvSpPr>
          <p:cNvPr id="12" name="Footer Placeholder 4"/>
          <p:cNvSpPr>
            <a:spLocks noGrp="1"/>
          </p:cNvSpPr>
          <p:nvPr>
            <p:ph type="ftr" sz="quarter" idx="4294967295"/>
          </p:nvPr>
        </p:nvSpPr>
        <p:spPr>
          <a:xfrm>
            <a:off x="244475" y="6238875"/>
            <a:ext cx="2964392" cy="365125"/>
          </a:xfrm>
          <a:prstGeom prst="rect">
            <a:avLst/>
          </a:prstGeom>
        </p:spPr>
        <p:txBody>
          <a:bodyPr vert="horz" lIns="0" tIns="0" rIns="0" bIns="0" rtlCol="0" anchor="b" anchorCtr="0"/>
          <a:lstStyle>
            <a:lvl1pPr algn="l">
              <a:defRPr sz="900" kern="0" spc="0" baseline="0">
                <a:solidFill>
                  <a:schemeClr val="bg1"/>
                </a:solidFill>
              </a:defRPr>
            </a:lvl1pPr>
          </a:lstStyle>
          <a:p>
            <a:endParaRPr lang="en-US" dirty="0"/>
          </a:p>
        </p:txBody>
      </p:sp>
    </p:spTree>
    <p:extLst>
      <p:ext uri="{BB962C8B-B14F-4D97-AF65-F5344CB8AC3E}">
        <p14:creationId xmlns:p14="http://schemas.microsoft.com/office/powerpoint/2010/main" val="1118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9572-A13E-074B-B77A-A107EFB08C88}"/>
              </a:ext>
            </a:extLst>
          </p:cNvPr>
          <p:cNvSpPr>
            <a:spLocks noGrp="1"/>
          </p:cNvSpPr>
          <p:nvPr>
            <p:ph type="title"/>
          </p:nvPr>
        </p:nvSpPr>
        <p:spPr>
          <a:xfrm>
            <a:off x="191386" y="489857"/>
            <a:ext cx="8708139" cy="690609"/>
          </a:xfrm>
        </p:spPr>
        <p:txBody>
          <a:bodyPr>
            <a:noAutofit/>
          </a:bodyPr>
          <a:lstStyle/>
          <a:p>
            <a:pPr algn="ctr">
              <a:lnSpc>
                <a:spcPct val="150000"/>
              </a:lnSpc>
            </a:pPr>
            <a:r>
              <a:rPr lang="en-US" sz="2800" dirty="0">
                <a:solidFill>
                  <a:srgbClr val="843549"/>
                </a:solidFill>
              </a:rPr>
              <a:t>Key Point</a:t>
            </a:r>
            <a:endParaRPr lang="en-US" sz="2800" dirty="0"/>
          </a:p>
        </p:txBody>
      </p:sp>
      <p:sp>
        <p:nvSpPr>
          <p:cNvPr id="3" name="Slide Number Placeholder 2">
            <a:extLst>
              <a:ext uri="{FF2B5EF4-FFF2-40B4-BE49-F238E27FC236}">
                <a16:creationId xmlns:a16="http://schemas.microsoft.com/office/drawing/2014/main" id="{D304CE8B-F8F9-F949-8EA9-C9C0E9D622D8}"/>
              </a:ext>
            </a:extLst>
          </p:cNvPr>
          <p:cNvSpPr>
            <a:spLocks noGrp="1"/>
          </p:cNvSpPr>
          <p:nvPr>
            <p:ph type="sldNum" sz="quarter" idx="12"/>
          </p:nvPr>
        </p:nvSpPr>
        <p:spPr/>
        <p:txBody>
          <a:bodyPr/>
          <a:lstStyle/>
          <a:p>
            <a:pPr algn="l">
              <a:defRPr/>
            </a:pPr>
            <a:fld id="{02A49CFF-BFD4-4EFB-8C79-EE8A997D0F2A}" type="slidenum">
              <a:rPr lang="en-US" smtClean="0"/>
              <a:pPr algn="l">
                <a:defRPr/>
              </a:pPr>
              <a:t>17</a:t>
            </a:fld>
            <a:endParaRPr lang="en-US" dirty="0"/>
          </a:p>
        </p:txBody>
      </p:sp>
      <p:sp>
        <p:nvSpPr>
          <p:cNvPr id="4" name="Footer Placeholder 3">
            <a:extLst>
              <a:ext uri="{FF2B5EF4-FFF2-40B4-BE49-F238E27FC236}">
                <a16:creationId xmlns:a16="http://schemas.microsoft.com/office/drawing/2014/main" id="{A41E2805-1355-984B-9E99-808FF7EE8E00}"/>
              </a:ext>
            </a:extLst>
          </p:cNvPr>
          <p:cNvSpPr>
            <a:spLocks noGrp="1"/>
          </p:cNvSpPr>
          <p:nvPr>
            <p:ph type="ftr" sz="quarter" idx="3"/>
          </p:nvPr>
        </p:nvSpPr>
        <p:spPr/>
        <p:txBody>
          <a:bodyPr/>
          <a:lstStyle/>
          <a:p>
            <a:endParaRPr lang="en-US" dirty="0"/>
          </a:p>
        </p:txBody>
      </p:sp>
      <p:sp>
        <p:nvSpPr>
          <p:cNvPr id="5" name="TextBox 4">
            <a:extLst>
              <a:ext uri="{FF2B5EF4-FFF2-40B4-BE49-F238E27FC236}">
                <a16:creationId xmlns:a16="http://schemas.microsoft.com/office/drawing/2014/main" id="{2706ECEA-F85A-4D42-9D8B-70B3C50CDACA}"/>
              </a:ext>
            </a:extLst>
          </p:cNvPr>
          <p:cNvSpPr txBox="1"/>
          <p:nvPr/>
        </p:nvSpPr>
        <p:spPr>
          <a:xfrm>
            <a:off x="718456" y="1156817"/>
            <a:ext cx="7707087" cy="6962099"/>
          </a:xfrm>
          <a:prstGeom prst="rect">
            <a:avLst/>
          </a:prstGeom>
          <a:noFill/>
        </p:spPr>
        <p:txBody>
          <a:bodyPr wrap="square" rtlCol="0">
            <a:spAutoFit/>
          </a:bodyPr>
          <a:lstStyle/>
          <a:p>
            <a:pPr marL="342900" indent="-342900">
              <a:lnSpc>
                <a:spcPct val="200000"/>
              </a:lnSpc>
              <a:buFont typeface="Wingdings" pitchFamily="2" charset="2"/>
              <a:buChar char="v"/>
            </a:pPr>
            <a:r>
              <a:rPr lang="en-US" sz="2400" b="1" dirty="0"/>
              <a:t> </a:t>
            </a:r>
            <a:r>
              <a:rPr lang="en-US" sz="2000" dirty="0"/>
              <a:t>If you </a:t>
            </a:r>
            <a:r>
              <a:rPr lang="en-US" sz="2000" u="sng" dirty="0"/>
              <a:t>only</a:t>
            </a:r>
            <a:r>
              <a:rPr lang="en-US" sz="2000" dirty="0"/>
              <a:t> rely on:</a:t>
            </a:r>
          </a:p>
          <a:p>
            <a:pPr marL="1714500" lvl="3" indent="-342900">
              <a:lnSpc>
                <a:spcPct val="200000"/>
              </a:lnSpc>
              <a:buFont typeface="Wingdings" pitchFamily="2" charset="2"/>
              <a:buChar char="Ø"/>
            </a:pPr>
            <a:r>
              <a:rPr lang="en-US" sz="2000" dirty="0">
                <a:solidFill>
                  <a:srgbClr val="FF0000"/>
                </a:solidFill>
              </a:rPr>
              <a:t>Symptoms</a:t>
            </a:r>
          </a:p>
          <a:p>
            <a:pPr marL="1714500" lvl="3" indent="-342900">
              <a:lnSpc>
                <a:spcPct val="200000"/>
              </a:lnSpc>
              <a:buFont typeface="Wingdings" pitchFamily="2" charset="2"/>
              <a:buChar char="Ø"/>
            </a:pPr>
            <a:r>
              <a:rPr lang="en-US" sz="2000" dirty="0">
                <a:solidFill>
                  <a:srgbClr val="FF0000"/>
                </a:solidFill>
              </a:rPr>
              <a:t>Routine Physical Exam</a:t>
            </a:r>
          </a:p>
          <a:p>
            <a:pPr marL="1714500" lvl="3" indent="-342900">
              <a:lnSpc>
                <a:spcPct val="200000"/>
              </a:lnSpc>
              <a:buFont typeface="Wingdings" pitchFamily="2" charset="2"/>
              <a:buChar char="Ø"/>
            </a:pPr>
            <a:r>
              <a:rPr lang="en-US" sz="2000" dirty="0">
                <a:solidFill>
                  <a:srgbClr val="FF0000"/>
                </a:solidFill>
              </a:rPr>
              <a:t>Routine Basic Lab Tests</a:t>
            </a:r>
          </a:p>
          <a:p>
            <a:pPr marL="1714500" lvl="3" indent="-342900">
              <a:lnSpc>
                <a:spcPct val="200000"/>
              </a:lnSpc>
              <a:buFont typeface="Wingdings" pitchFamily="2" charset="2"/>
              <a:buChar char="Ø"/>
            </a:pPr>
            <a:r>
              <a:rPr lang="en-US" sz="2000" dirty="0">
                <a:solidFill>
                  <a:srgbClr val="FF0000"/>
                </a:solidFill>
              </a:rPr>
              <a:t>ECG</a:t>
            </a:r>
          </a:p>
          <a:p>
            <a:pPr marL="342900" indent="-342900">
              <a:lnSpc>
                <a:spcPct val="200000"/>
              </a:lnSpc>
              <a:buFont typeface="Wingdings" pitchFamily="2" charset="2"/>
              <a:buChar char="v"/>
            </a:pPr>
            <a:r>
              <a:rPr lang="en-US" sz="2000" dirty="0"/>
              <a:t>You won’t  </a:t>
            </a:r>
            <a:r>
              <a:rPr lang="en-US" sz="2000" i="1" dirty="0"/>
              <a:t>know your </a:t>
            </a:r>
            <a:r>
              <a:rPr lang="en-US" sz="2000" i="1" u="sng" dirty="0">
                <a:solidFill>
                  <a:srgbClr val="FF0000"/>
                </a:solidFill>
              </a:rPr>
              <a:t>actual </a:t>
            </a:r>
            <a:r>
              <a:rPr lang="en-US" sz="2000" i="1" dirty="0">
                <a:solidFill>
                  <a:srgbClr val="FF0000"/>
                </a:solidFill>
              </a:rPr>
              <a:t>risks</a:t>
            </a:r>
          </a:p>
          <a:p>
            <a:pPr marL="342900" indent="-342900">
              <a:lnSpc>
                <a:spcPct val="200000"/>
              </a:lnSpc>
              <a:buFont typeface="Wingdings" pitchFamily="2" charset="2"/>
              <a:buChar char="v"/>
            </a:pPr>
            <a:r>
              <a:rPr lang="en-US" sz="2000" dirty="0"/>
              <a:t>You won‘t</a:t>
            </a:r>
            <a:r>
              <a:rPr lang="en-US" sz="2000" i="1" dirty="0"/>
              <a:t> know your </a:t>
            </a:r>
            <a:r>
              <a:rPr lang="en-US" sz="2000" i="1" u="sng" dirty="0">
                <a:solidFill>
                  <a:srgbClr val="FF0000"/>
                </a:solidFill>
              </a:rPr>
              <a:t>residual </a:t>
            </a:r>
            <a:r>
              <a:rPr lang="en-US" sz="2000" i="1" dirty="0">
                <a:solidFill>
                  <a:srgbClr val="FF0000"/>
                </a:solidFill>
              </a:rPr>
              <a:t>65% risk</a:t>
            </a:r>
            <a:br>
              <a:rPr lang="en-US" sz="2000" dirty="0">
                <a:solidFill>
                  <a:srgbClr val="FF0000"/>
                </a:solidFill>
              </a:rPr>
            </a:br>
            <a:endParaRPr lang="en-US" sz="2000" i="1" dirty="0">
              <a:solidFill>
                <a:srgbClr val="FF0000"/>
              </a:solidFill>
            </a:endParaRPr>
          </a:p>
          <a:p>
            <a:pPr algn="ctr">
              <a:lnSpc>
                <a:spcPct val="200000"/>
              </a:lnSpc>
            </a:pPr>
            <a:br>
              <a:rPr lang="en-US" sz="2400" b="1" dirty="0"/>
            </a:br>
            <a:br>
              <a:rPr lang="en-US" sz="2000" dirty="0"/>
            </a:br>
            <a:endParaRPr lang="en-US" dirty="0"/>
          </a:p>
        </p:txBody>
      </p:sp>
    </p:spTree>
    <p:extLst>
      <p:ext uri="{BB962C8B-B14F-4D97-AF65-F5344CB8AC3E}">
        <p14:creationId xmlns:p14="http://schemas.microsoft.com/office/powerpoint/2010/main" val="23243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lnSpc>
                <a:spcPct val="150000"/>
              </a:lnSpc>
            </a:pPr>
            <a:r>
              <a:rPr lang="en-US" sz="2800" dirty="0"/>
              <a:t>“Tip of the Iceberg”</a:t>
            </a:r>
            <a:br>
              <a:rPr lang="en-US" sz="2800" dirty="0"/>
            </a:br>
            <a:r>
              <a:rPr lang="en-US" sz="2400" dirty="0"/>
              <a:t>What the </a:t>
            </a:r>
            <a:r>
              <a:rPr lang="en-US" sz="2400" u="sng" dirty="0"/>
              <a:t>Basic</a:t>
            </a:r>
            <a:r>
              <a:rPr lang="en-US" sz="2400" dirty="0"/>
              <a:t> Lipid/ Cholesterol Panel </a:t>
            </a:r>
            <a:r>
              <a:rPr lang="en-US" sz="2400" u="sng" dirty="0"/>
              <a:t>Misses</a:t>
            </a:r>
          </a:p>
        </p:txBody>
      </p:sp>
      <p:pic>
        <p:nvPicPr>
          <p:cNvPr id="2" name="Content Placeholder 1"/>
          <p:cNvPicPr>
            <a:picLocks noGrp="1" noChangeAspect="1"/>
          </p:cNvPicPr>
          <p:nvPr>
            <p:ph sz="half" idx="1"/>
          </p:nvPr>
        </p:nvPicPr>
        <p:blipFill>
          <a:blip r:embed="rId3"/>
          <a:stretch>
            <a:fillRect/>
          </a:stretch>
        </p:blipFill>
        <p:spPr>
          <a:xfrm>
            <a:off x="146957" y="2063478"/>
            <a:ext cx="4367212" cy="3714841"/>
          </a:xfrm>
          <a:prstGeom prst="rect">
            <a:avLst/>
          </a:prstGeom>
        </p:spPr>
      </p:pic>
      <p:pic>
        <p:nvPicPr>
          <p:cNvPr id="3" name="Content Placeholder 2"/>
          <p:cNvPicPr>
            <a:picLocks noGrp="1" noChangeAspect="1"/>
          </p:cNvPicPr>
          <p:nvPr>
            <p:ph sz="half" idx="2"/>
          </p:nvPr>
        </p:nvPicPr>
        <p:blipFill>
          <a:blip r:embed="rId4"/>
          <a:stretch>
            <a:fillRect/>
          </a:stretch>
        </p:blipFill>
        <p:spPr>
          <a:xfrm>
            <a:off x="4978579" y="2846231"/>
            <a:ext cx="4018463" cy="2932088"/>
          </a:xfrm>
          <a:prstGeom prst="rect">
            <a:avLst/>
          </a:prstGeom>
        </p:spPr>
      </p:pic>
      <p:sp>
        <p:nvSpPr>
          <p:cNvPr id="4" name="Footer Placeholder 3"/>
          <p:cNvSpPr>
            <a:spLocks noGrp="1"/>
          </p:cNvSpPr>
          <p:nvPr>
            <p:ph type="ftr" sz="quarter" idx="3"/>
          </p:nvPr>
        </p:nvSpPr>
        <p:spPr/>
        <p:txBody>
          <a:bodyPr/>
          <a:lstStyle/>
          <a:p>
            <a:endParaRPr lang="en-US" sz="1100" dirty="0">
              <a:solidFill>
                <a:schemeClr val="bg1">
                  <a:lumMod val="65000"/>
                </a:schemeClr>
              </a:solidFill>
              <a:latin typeface="Arial Narrow" panose="020B0606020202030204" pitchFamily="34" charset="0"/>
            </a:endParaRPr>
          </a:p>
        </p:txBody>
      </p:sp>
      <p:sp>
        <p:nvSpPr>
          <p:cNvPr id="5" name="Slide Number Placeholder 4"/>
          <p:cNvSpPr>
            <a:spLocks noGrp="1"/>
          </p:cNvSpPr>
          <p:nvPr>
            <p:ph type="sldNum" sz="quarter" idx="4"/>
          </p:nvPr>
        </p:nvSpPr>
        <p:spPr/>
        <p:txBody>
          <a:bodyPr/>
          <a:lstStyle/>
          <a:p>
            <a:fld id="{7B629976-35FE-4FD9-8C6D-5450D0976B98}" type="slidenum">
              <a:rPr lang="en-US" smtClean="0"/>
              <a:pPr/>
              <a:t>18</a:t>
            </a:fld>
            <a:endParaRPr lang="en-US" dirty="0"/>
          </a:p>
        </p:txBody>
      </p:sp>
      <p:pic>
        <p:nvPicPr>
          <p:cNvPr id="13" name="Picture 12"/>
          <p:cNvPicPr>
            <a:picLocks noChangeAspect="1"/>
          </p:cNvPicPr>
          <p:nvPr/>
        </p:nvPicPr>
        <p:blipFill>
          <a:blip r:embed="rId5"/>
          <a:stretch>
            <a:fillRect/>
          </a:stretch>
        </p:blipFill>
        <p:spPr>
          <a:xfrm>
            <a:off x="4661516" y="2072406"/>
            <a:ext cx="4335526" cy="400338"/>
          </a:xfrm>
          <a:prstGeom prst="rect">
            <a:avLst/>
          </a:prstGeom>
        </p:spPr>
      </p:pic>
    </p:spTree>
    <p:extLst>
      <p:ext uri="{BB962C8B-B14F-4D97-AF65-F5344CB8AC3E}">
        <p14:creationId xmlns:p14="http://schemas.microsoft.com/office/powerpoint/2010/main" val="424464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52249" y="1061357"/>
            <a:ext cx="8539054" cy="361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1067"/>
              </a:spcAft>
            </a:pPr>
            <a:r>
              <a:rPr lang="en-US" altLang="en-US" sz="2133" dirty="0"/>
              <a:t>1.	</a:t>
            </a:r>
            <a:r>
              <a:rPr lang="en-US" altLang="en-US" sz="2133" b="1" dirty="0"/>
              <a:t>50% </a:t>
            </a:r>
            <a:r>
              <a:rPr lang="en-US" altLang="en-US" sz="2133" dirty="0"/>
              <a:t>of cases CHD is diagnosed at the time of </a:t>
            </a:r>
            <a:r>
              <a:rPr lang="en-US" altLang="en-US" sz="2133" b="1" dirty="0"/>
              <a:t>SUDDEN Death.</a:t>
            </a:r>
          </a:p>
          <a:p>
            <a:pPr>
              <a:spcAft>
                <a:spcPts val="1067"/>
              </a:spcAft>
            </a:pPr>
            <a:r>
              <a:rPr lang="en-US" altLang="en-US" sz="2133" dirty="0"/>
              <a:t>2.	Most patients with CHD do </a:t>
            </a:r>
            <a:r>
              <a:rPr lang="en-US" altLang="en-US" sz="2133" b="1" dirty="0"/>
              <a:t>NOT</a:t>
            </a:r>
            <a:r>
              <a:rPr lang="en-US" altLang="en-US" sz="2133" dirty="0"/>
              <a:t> have a classic lipid disorder or elevated LDL-C.</a:t>
            </a:r>
          </a:p>
          <a:p>
            <a:pPr>
              <a:spcAft>
                <a:spcPts val="1067"/>
              </a:spcAft>
              <a:buAutoNum type="arabicPeriod" startAt="3"/>
            </a:pPr>
            <a:r>
              <a:rPr lang="en-US" altLang="en-US" sz="2133" b="1" dirty="0"/>
              <a:t>More</a:t>
            </a:r>
            <a:r>
              <a:rPr lang="en-US" altLang="en-US" sz="2133" dirty="0"/>
              <a:t> people </a:t>
            </a:r>
            <a:r>
              <a:rPr lang="en-US" altLang="en-US" sz="2133" b="1" dirty="0"/>
              <a:t>on a statin drug </a:t>
            </a:r>
            <a:r>
              <a:rPr lang="en-US" altLang="en-US" sz="2133" dirty="0"/>
              <a:t>have a heart attack or stroke, than the number protected by a statin </a:t>
            </a:r>
          </a:p>
          <a:p>
            <a:pPr>
              <a:spcAft>
                <a:spcPts val="1067"/>
              </a:spcAft>
              <a:buAutoNum type="arabicPeriod" startAt="3"/>
            </a:pPr>
            <a:r>
              <a:rPr lang="en-US" altLang="en-US" sz="2133" dirty="0"/>
              <a:t>Reminder: CHD is a </a:t>
            </a:r>
            <a:r>
              <a:rPr lang="en-US" altLang="en-US" sz="2133" b="1" dirty="0"/>
              <a:t>Family Disease.</a:t>
            </a:r>
          </a:p>
          <a:p>
            <a:pPr>
              <a:spcAft>
                <a:spcPts val="1067"/>
              </a:spcAft>
              <a:buFontTx/>
              <a:buAutoNum type="arabicPeriod" startAt="3"/>
            </a:pPr>
            <a:r>
              <a:rPr lang="ja-JP" altLang="en-US" sz="2133"/>
              <a:t>“</a:t>
            </a:r>
            <a:r>
              <a:rPr lang="en-US" altLang="ja-JP" sz="2133" dirty="0"/>
              <a:t>Advanced</a:t>
            </a:r>
            <a:r>
              <a:rPr lang="ja-JP" altLang="en-US" sz="2133"/>
              <a:t>”</a:t>
            </a:r>
            <a:r>
              <a:rPr lang="en-US" altLang="ja-JP" sz="2133" dirty="0"/>
              <a:t> lab tests can </a:t>
            </a:r>
            <a:r>
              <a:rPr lang="en-US" altLang="ja-JP" sz="2133" b="1" dirty="0">
                <a:solidFill>
                  <a:srgbClr val="FF0000"/>
                </a:solidFill>
              </a:rPr>
              <a:t>identify</a:t>
            </a:r>
            <a:r>
              <a:rPr lang="en-US" altLang="ja-JP" sz="2133" dirty="0"/>
              <a:t> a large portion of the patients at a future risk of a heart attack or stroke and provide a </a:t>
            </a:r>
            <a:r>
              <a:rPr lang="en-US" altLang="ja-JP" sz="2133" b="1" dirty="0">
                <a:solidFill>
                  <a:srgbClr val="FF0000"/>
                </a:solidFill>
              </a:rPr>
              <a:t>guide</a:t>
            </a:r>
            <a:r>
              <a:rPr lang="en-US" altLang="ja-JP" sz="2133" b="1" dirty="0"/>
              <a:t> </a:t>
            </a:r>
            <a:r>
              <a:rPr lang="en-US" altLang="ja-JP" sz="2133" dirty="0"/>
              <a:t>for treatment.</a:t>
            </a:r>
            <a:endParaRPr lang="en-US" altLang="en-US" sz="2133" dirty="0"/>
          </a:p>
        </p:txBody>
      </p:sp>
      <p:sp>
        <p:nvSpPr>
          <p:cNvPr id="20483" name="TextBox 2"/>
          <p:cNvSpPr txBox="1">
            <a:spLocks noChangeArrowheads="1"/>
          </p:cNvSpPr>
          <p:nvPr/>
        </p:nvSpPr>
        <p:spPr bwMode="auto">
          <a:xfrm>
            <a:off x="252249" y="-290231"/>
            <a:ext cx="8091651" cy="97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lnSpc>
                <a:spcPct val="250000"/>
              </a:lnSpc>
            </a:pPr>
            <a:r>
              <a:rPr lang="en-US" altLang="en-US" sz="2800" b="1" dirty="0">
                <a:solidFill>
                  <a:schemeClr val="tx2"/>
                </a:solidFill>
              </a:rPr>
              <a:t>Why </a:t>
            </a:r>
            <a:r>
              <a:rPr lang="ja-JP" altLang="en-US" sz="2800" b="1">
                <a:solidFill>
                  <a:schemeClr val="tx2"/>
                </a:solidFill>
              </a:rPr>
              <a:t>“</a:t>
            </a:r>
            <a:r>
              <a:rPr lang="en-US" altLang="ja-JP" sz="2800" b="1" dirty="0">
                <a:solidFill>
                  <a:schemeClr val="tx2"/>
                </a:solidFill>
              </a:rPr>
              <a:t>Advanced</a:t>
            </a:r>
            <a:r>
              <a:rPr lang="ja-JP" altLang="en-US" sz="2800" b="1">
                <a:solidFill>
                  <a:schemeClr val="tx2"/>
                </a:solidFill>
              </a:rPr>
              <a:t>”</a:t>
            </a:r>
            <a:r>
              <a:rPr lang="en-US" altLang="ja-JP" sz="2800" b="1" dirty="0">
                <a:solidFill>
                  <a:schemeClr val="tx2"/>
                </a:solidFill>
              </a:rPr>
              <a:t> Lipid Tests are Useful</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endParaRPr lang="en-US" dirty="0"/>
          </a:p>
        </p:txBody>
      </p:sp>
      <p:sp>
        <p:nvSpPr>
          <p:cNvPr id="5" name="TextBox 4"/>
          <p:cNvSpPr txBox="1"/>
          <p:nvPr/>
        </p:nvSpPr>
        <p:spPr>
          <a:xfrm>
            <a:off x="252249" y="5700038"/>
            <a:ext cx="8763565" cy="461665"/>
          </a:xfrm>
          <a:prstGeom prst="rect">
            <a:avLst/>
          </a:prstGeom>
          <a:noFill/>
        </p:spPr>
        <p:txBody>
          <a:bodyPr wrap="square" rtlCol="0">
            <a:spAutoFit/>
          </a:bodyPr>
          <a:lstStyle/>
          <a:p>
            <a:pPr marL="228600" indent="-228600">
              <a:buFont typeface="+mj-lt"/>
              <a:buAutoNum type="arabicPeriod"/>
            </a:pPr>
            <a:r>
              <a:rPr lang="en-US" sz="800" dirty="0"/>
              <a:t>Sachdeva A, Cannon CP, Deedwania PC, et al. Lipid levels in patients hospitalized with coronary artery disease: an analysis of 136,905 hospitalizations in Get With The Guidelines.  </a:t>
            </a:r>
            <a:r>
              <a:rPr lang="en-US" sz="800" i="1" dirty="0"/>
              <a:t>Am Heart J</a:t>
            </a:r>
            <a:r>
              <a:rPr lang="en-US" sz="800" dirty="0"/>
              <a:t>. 2009;157:111-117.e2. </a:t>
            </a:r>
          </a:p>
          <a:p>
            <a:pPr marL="228600" indent="-228600">
              <a:buFont typeface="+mj-lt"/>
              <a:buAutoNum type="arabicPeriod"/>
            </a:pPr>
            <a:r>
              <a:rPr lang="en-US" sz="800" dirty="0"/>
              <a:t>Superko HR, King S 3rd. Lipid management to reduce cardiovascular risk: a new strategy is required. </a:t>
            </a:r>
            <a:r>
              <a:rPr lang="en-US" sz="800" i="1" dirty="0"/>
              <a:t>Circulation</a:t>
            </a:r>
            <a:r>
              <a:rPr lang="en-US" sz="800" dirty="0"/>
              <a:t>. 2008;117(4):560-568; discussion 568. </a:t>
            </a:r>
          </a:p>
        </p:txBody>
      </p:sp>
      <p:sp>
        <p:nvSpPr>
          <p:cNvPr id="4" name="TextBox 3">
            <a:extLst>
              <a:ext uri="{FF2B5EF4-FFF2-40B4-BE49-F238E27FC236}">
                <a16:creationId xmlns:a16="http://schemas.microsoft.com/office/drawing/2014/main" id="{1C7CDF70-C76C-88F7-535C-63DB227CA7C5}"/>
              </a:ext>
            </a:extLst>
          </p:cNvPr>
          <p:cNvSpPr txBox="1"/>
          <p:nvPr/>
        </p:nvSpPr>
        <p:spPr>
          <a:xfrm>
            <a:off x="4095907" y="6529269"/>
            <a:ext cx="335348" cy="253916"/>
          </a:xfrm>
          <a:prstGeom prst="rect">
            <a:avLst/>
          </a:prstGeom>
          <a:noFill/>
        </p:spPr>
        <p:txBody>
          <a:bodyPr wrap="none" rtlCol="0">
            <a:spAutoFit/>
          </a:bodyPr>
          <a:lstStyle/>
          <a:p>
            <a:r>
              <a:rPr lang="en-US" sz="1050" dirty="0">
                <a:solidFill>
                  <a:schemeClr val="bg1"/>
                </a:solidFill>
              </a:rPr>
              <a:t>21</a:t>
            </a:r>
          </a:p>
        </p:txBody>
      </p:sp>
    </p:spTree>
    <p:extLst>
      <p:ext uri="{BB962C8B-B14F-4D97-AF65-F5344CB8AC3E}">
        <p14:creationId xmlns:p14="http://schemas.microsoft.com/office/powerpoint/2010/main" val="1355751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69F8-2FBC-CD13-B478-147FC64DC266}"/>
              </a:ext>
            </a:extLst>
          </p:cNvPr>
          <p:cNvSpPr>
            <a:spLocks noGrp="1"/>
          </p:cNvSpPr>
          <p:nvPr>
            <p:ph type="title"/>
          </p:nvPr>
        </p:nvSpPr>
        <p:spPr>
          <a:xfrm>
            <a:off x="244475" y="225424"/>
            <a:ext cx="8655050" cy="1405071"/>
          </a:xfrm>
        </p:spPr>
        <p:txBody>
          <a:bodyPr anchor="ctr">
            <a:normAutofit/>
          </a:bodyPr>
          <a:lstStyle/>
          <a:p>
            <a:pPr algn="ctr"/>
            <a:r>
              <a:rPr lang="en-US" sz="2400" dirty="0"/>
              <a:t>Growing </a:t>
            </a:r>
            <a:r>
              <a:rPr lang="en-US" sz="2400" dirty="0">
                <a:solidFill>
                  <a:srgbClr val="843549"/>
                </a:solidFill>
              </a:rPr>
              <a:t>Crisis </a:t>
            </a:r>
            <a:r>
              <a:rPr lang="en-US" sz="2400" dirty="0"/>
              <a:t>in Healthcare in U.S. </a:t>
            </a:r>
            <a:br>
              <a:rPr lang="en-US" sz="3200" b="0" dirty="0"/>
            </a:br>
            <a:r>
              <a:rPr lang="en-US" sz="2400" b="0" dirty="0">
                <a:solidFill>
                  <a:srgbClr val="FF0000"/>
                </a:solidFill>
              </a:rPr>
              <a:t>WHY?</a:t>
            </a:r>
            <a:br>
              <a:rPr lang="en-US" sz="3200" b="0" dirty="0"/>
            </a:br>
            <a:r>
              <a:rPr lang="en-US" sz="2000" dirty="0"/>
              <a:t>Population</a:t>
            </a:r>
            <a:r>
              <a:rPr lang="en-US" sz="2000" b="0" dirty="0"/>
              <a:t> </a:t>
            </a:r>
            <a:r>
              <a:rPr lang="en-US" sz="2000" dirty="0">
                <a:solidFill>
                  <a:srgbClr val="843549"/>
                </a:solidFill>
              </a:rPr>
              <a:t>Aged 65 and Over is</a:t>
            </a:r>
            <a:r>
              <a:rPr lang="en-US" sz="2000" dirty="0">
                <a:solidFill>
                  <a:srgbClr val="C00000"/>
                </a:solidFill>
              </a:rPr>
              <a:t> </a:t>
            </a:r>
            <a:r>
              <a:rPr lang="en-US" sz="2000" dirty="0"/>
              <a:t>Growing Rapidly</a:t>
            </a:r>
          </a:p>
        </p:txBody>
      </p:sp>
      <p:sp>
        <p:nvSpPr>
          <p:cNvPr id="3" name="Slide Number Placeholder 2">
            <a:extLst>
              <a:ext uri="{FF2B5EF4-FFF2-40B4-BE49-F238E27FC236}">
                <a16:creationId xmlns:a16="http://schemas.microsoft.com/office/drawing/2014/main" id="{D24C59C1-B7D8-AB8C-CD94-B8BBB6B7A9A4}"/>
              </a:ext>
            </a:extLst>
          </p:cNvPr>
          <p:cNvSpPr>
            <a:spLocks noGrp="1"/>
          </p:cNvSpPr>
          <p:nvPr>
            <p:ph type="sldNum" sz="quarter" idx="12"/>
          </p:nvPr>
        </p:nvSpPr>
        <p:spPr/>
        <p:txBody>
          <a:bodyPr/>
          <a:lstStyle/>
          <a:p>
            <a:pPr algn="l">
              <a:defRPr/>
            </a:pPr>
            <a:fld id="{02A49CFF-BFD4-4EFB-8C79-EE8A997D0F2A}" type="slidenum">
              <a:rPr lang="en-US" smtClean="0"/>
              <a:pPr algn="l">
                <a:defRPr/>
              </a:pPr>
              <a:t>2</a:t>
            </a:fld>
            <a:endParaRPr lang="en-US" dirty="0"/>
          </a:p>
        </p:txBody>
      </p:sp>
      <p:sp>
        <p:nvSpPr>
          <p:cNvPr id="4" name="Footer Placeholder 3">
            <a:extLst>
              <a:ext uri="{FF2B5EF4-FFF2-40B4-BE49-F238E27FC236}">
                <a16:creationId xmlns:a16="http://schemas.microsoft.com/office/drawing/2014/main" id="{0BEF657A-A92B-E0F6-8FF8-25FD2D35D18C}"/>
              </a:ext>
            </a:extLst>
          </p:cNvPr>
          <p:cNvSpPr>
            <a:spLocks noGrp="1"/>
          </p:cNvSpPr>
          <p:nvPr>
            <p:ph type="ftr" sz="quarter" idx="3"/>
          </p:nvPr>
        </p:nvSpPr>
        <p:spPr/>
        <p:txBody>
          <a:bodyPr/>
          <a:lstStyle/>
          <a:p>
            <a:endParaRPr lang="en-US" dirty="0"/>
          </a:p>
        </p:txBody>
      </p:sp>
      <p:graphicFrame>
        <p:nvGraphicFramePr>
          <p:cNvPr id="6" name="Table 5">
            <a:extLst>
              <a:ext uri="{FF2B5EF4-FFF2-40B4-BE49-F238E27FC236}">
                <a16:creationId xmlns:a16="http://schemas.microsoft.com/office/drawing/2014/main" id="{E58AAF51-08BB-E9CE-D19D-1E553D8CD5AE}"/>
              </a:ext>
            </a:extLst>
          </p:cNvPr>
          <p:cNvGraphicFramePr>
            <a:graphicFrameLocks noGrp="1"/>
          </p:cNvGraphicFramePr>
          <p:nvPr>
            <p:extLst>
              <p:ext uri="{D42A27DB-BD31-4B8C-83A1-F6EECF244321}">
                <p14:modId xmlns:p14="http://schemas.microsoft.com/office/powerpoint/2010/main" val="3361597497"/>
              </p:ext>
            </p:extLst>
          </p:nvPr>
        </p:nvGraphicFramePr>
        <p:xfrm>
          <a:off x="2463800" y="1630495"/>
          <a:ext cx="4216399" cy="4362682"/>
        </p:xfrm>
        <a:graphic>
          <a:graphicData uri="http://schemas.openxmlformats.org/drawingml/2006/table">
            <a:tbl>
              <a:tblPr>
                <a:tableStyleId>{5C22544A-7EE6-4342-B048-85BDC9FD1C3A}</a:tableStyleId>
              </a:tblPr>
              <a:tblGrid>
                <a:gridCol w="965927">
                  <a:extLst>
                    <a:ext uri="{9D8B030D-6E8A-4147-A177-3AD203B41FA5}">
                      <a16:colId xmlns:a16="http://schemas.microsoft.com/office/drawing/2014/main" val="1101901268"/>
                    </a:ext>
                  </a:extLst>
                </a:gridCol>
                <a:gridCol w="1143861">
                  <a:extLst>
                    <a:ext uri="{9D8B030D-6E8A-4147-A177-3AD203B41FA5}">
                      <a16:colId xmlns:a16="http://schemas.microsoft.com/office/drawing/2014/main" val="803868081"/>
                    </a:ext>
                  </a:extLst>
                </a:gridCol>
                <a:gridCol w="1181990">
                  <a:extLst>
                    <a:ext uri="{9D8B030D-6E8A-4147-A177-3AD203B41FA5}">
                      <a16:colId xmlns:a16="http://schemas.microsoft.com/office/drawing/2014/main" val="1284974399"/>
                    </a:ext>
                  </a:extLst>
                </a:gridCol>
                <a:gridCol w="924621">
                  <a:extLst>
                    <a:ext uri="{9D8B030D-6E8A-4147-A177-3AD203B41FA5}">
                      <a16:colId xmlns:a16="http://schemas.microsoft.com/office/drawing/2014/main" val="2472723730"/>
                    </a:ext>
                  </a:extLst>
                </a:gridCol>
              </a:tblGrid>
              <a:tr h="503256">
                <a:tc gridSpan="4">
                  <a:txBody>
                    <a:bodyPr/>
                    <a:lstStyle/>
                    <a:p>
                      <a:pPr algn="ctr" fontAlgn="ctr"/>
                      <a:r>
                        <a:rPr lang="en-US" sz="1600" u="none" strike="noStrike">
                          <a:effectLst/>
                        </a:rPr>
                        <a:t>U.S. POPULATION  Age 65 and Older      </a:t>
                      </a:r>
                      <a:endParaRPr lang="en-US" sz="1600" b="1" i="0" u="none" strike="noStrike">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81900"/>
                  </a:ext>
                </a:extLst>
              </a:tr>
              <a:tr h="244827">
                <a:tc gridSpan="4">
                  <a:txBody>
                    <a:bodyPr/>
                    <a:lstStyle/>
                    <a:p>
                      <a:pPr algn="ctr" fontAlgn="ctr"/>
                      <a:r>
                        <a:rPr lang="en-US" sz="1100" u="none" strike="noStrike">
                          <a:effectLst/>
                        </a:rPr>
                        <a:t>                         (numbers in millions)                         </a:t>
                      </a:r>
                      <a:endParaRPr lang="en-US" sz="1100" b="1" i="0" u="none" strike="noStrike">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9787795"/>
                  </a:ext>
                </a:extLst>
              </a:tr>
              <a:tr h="367240">
                <a:tc gridSpan="4">
                  <a:txBody>
                    <a:bodyPr/>
                    <a:lstStyle/>
                    <a:p>
                      <a:pPr algn="ctr" fontAlgn="ctr"/>
                      <a:r>
                        <a:rPr lang="en-US" sz="1800" u="none" strike="noStrike">
                          <a:effectLst/>
                        </a:rPr>
                        <a:t>1900 to 2060</a:t>
                      </a:r>
                      <a:endParaRPr lang="en-US" sz="1800" b="1" i="0" u="none" strike="noStrike">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9832463"/>
                  </a:ext>
                </a:extLst>
              </a:tr>
              <a:tr h="190421">
                <a:tc>
                  <a:txBody>
                    <a:bodyPr/>
                    <a:lstStyle/>
                    <a:p>
                      <a:pPr algn="ctr"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989966660"/>
                  </a:ext>
                </a:extLst>
              </a:tr>
              <a:tr h="394443">
                <a:tc>
                  <a:txBody>
                    <a:bodyPr/>
                    <a:lstStyle/>
                    <a:p>
                      <a:pPr algn="ctr" fontAlgn="ctr"/>
                      <a:r>
                        <a:rPr lang="en-US" sz="1400" u="none" strike="noStrike">
                          <a:effectLst/>
                        </a:rPr>
                        <a:t>Year</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Population</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People 65+</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78726473"/>
                  </a:ext>
                </a:extLst>
              </a:tr>
              <a:tr h="258429">
                <a:tc>
                  <a:txBody>
                    <a:bodyPr/>
                    <a:lstStyle/>
                    <a:p>
                      <a:pPr algn="ctr" fontAlgn="ctr"/>
                      <a:r>
                        <a:rPr lang="en-US" sz="1400" u="none" strike="noStrike">
                          <a:effectLst/>
                        </a:rPr>
                        <a:t>1900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76.2</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3.1</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4.1</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002816634"/>
                  </a:ext>
                </a:extLst>
              </a:tr>
              <a:tr h="244827">
                <a:tc>
                  <a:txBody>
                    <a:bodyPr/>
                    <a:lstStyle/>
                    <a:p>
                      <a:pPr algn="ctr" fontAlgn="ctr"/>
                      <a:r>
                        <a:rPr lang="en-US" sz="1400" u="none" strike="noStrike">
                          <a:effectLst/>
                        </a:rPr>
                        <a:t>1920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106.5</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4.9</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4.6</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4150879658"/>
                  </a:ext>
                </a:extLst>
              </a:tr>
              <a:tr h="244827">
                <a:tc>
                  <a:txBody>
                    <a:bodyPr/>
                    <a:lstStyle/>
                    <a:p>
                      <a:pPr algn="ctr" fontAlgn="ctr"/>
                      <a:r>
                        <a:rPr lang="en-US" sz="1400" u="none" strike="noStrike">
                          <a:effectLst/>
                        </a:rPr>
                        <a:t>1940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132.2</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9.0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6.8</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414236153"/>
                  </a:ext>
                </a:extLst>
              </a:tr>
              <a:tr h="244827">
                <a:tc>
                  <a:txBody>
                    <a:bodyPr/>
                    <a:lstStyle/>
                    <a:p>
                      <a:pPr algn="ctr" fontAlgn="ctr"/>
                      <a:r>
                        <a:rPr lang="en-US" sz="1400" u="none" strike="noStrike">
                          <a:effectLst/>
                        </a:rPr>
                        <a:t>1960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180.7</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16.2</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9.0</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982587031"/>
                  </a:ext>
                </a:extLst>
              </a:tr>
              <a:tr h="244827">
                <a:tc>
                  <a:txBody>
                    <a:bodyPr/>
                    <a:lstStyle/>
                    <a:p>
                      <a:pPr algn="ctr" fontAlgn="ctr"/>
                      <a:r>
                        <a:rPr lang="en-US" sz="1400" u="none" strike="noStrike">
                          <a:effectLst/>
                        </a:rPr>
                        <a:t>1980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226.5</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25.5</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11.3</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714418713"/>
                  </a:ext>
                </a:extLst>
              </a:tr>
              <a:tr h="244827">
                <a:tc>
                  <a:txBody>
                    <a:bodyPr/>
                    <a:lstStyle/>
                    <a:p>
                      <a:pPr algn="ctr" fontAlgn="ctr"/>
                      <a:r>
                        <a:rPr lang="en-US" sz="1400" u="none" strike="noStrike">
                          <a:effectLst/>
                        </a:rPr>
                        <a:t>2000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281.4</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35.0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12.4</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278200738"/>
                  </a:ext>
                </a:extLst>
              </a:tr>
              <a:tr h="244827">
                <a:tc>
                  <a:txBody>
                    <a:bodyPr/>
                    <a:lstStyle/>
                    <a:p>
                      <a:pPr algn="ctr" fontAlgn="ctr"/>
                      <a:r>
                        <a:rPr lang="en-US" sz="1400" u="none" strike="noStrike" dirty="0">
                          <a:effectLst/>
                        </a:rPr>
                        <a:t>2020</a:t>
                      </a:r>
                      <a:endParaRPr lang="en-US" sz="1400" b="1" i="0" u="none" strike="noStrike" dirty="0">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331.4</a:t>
                      </a:r>
                      <a:endParaRPr lang="en-US" sz="1400" b="1" i="0" u="none" strike="noStrike" dirty="0">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55.7</a:t>
                      </a:r>
                      <a:endParaRPr lang="en-US" sz="1400" b="1" i="0" u="none" strike="noStrike" dirty="0">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16.8</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239837986"/>
                  </a:ext>
                </a:extLst>
              </a:tr>
              <a:tr h="244827">
                <a:tc>
                  <a:txBody>
                    <a:bodyPr/>
                    <a:lstStyle/>
                    <a:p>
                      <a:pPr algn="ctr" fontAlgn="ctr"/>
                      <a:r>
                        <a:rPr lang="en-US" sz="1400" u="none" strike="noStrike">
                          <a:effectLst/>
                          <a:highlight>
                            <a:srgbClr val="E6B8B7"/>
                          </a:highlight>
                        </a:rPr>
                        <a:t>2040</a:t>
                      </a:r>
                      <a:endParaRPr lang="en-US" sz="1400" b="1" i="0" u="none" strike="noStrike">
                        <a:effectLst/>
                        <a:highlight>
                          <a:srgbClr val="E6B8B7"/>
                        </a:highlight>
                        <a:latin typeface="Arial" panose="020B0604020202020204" pitchFamily="34" charset="0"/>
                      </a:endParaRPr>
                    </a:p>
                  </a:txBody>
                  <a:tcPr marL="9525" marR="9525" marT="9525" marB="0" anchor="ctr"/>
                </a:tc>
                <a:tc>
                  <a:txBody>
                    <a:bodyPr/>
                    <a:lstStyle/>
                    <a:p>
                      <a:pPr algn="ctr" fontAlgn="ctr"/>
                      <a:r>
                        <a:rPr lang="en-US" sz="1400" u="none" strike="noStrike">
                          <a:effectLst/>
                          <a:highlight>
                            <a:srgbClr val="E6B8B7"/>
                          </a:highlight>
                        </a:rPr>
                        <a:t>379</a:t>
                      </a:r>
                      <a:endParaRPr lang="en-US" sz="1400" b="1" i="0" u="none" strike="noStrike">
                        <a:effectLst/>
                        <a:highlight>
                          <a:srgbClr val="E6B8B7"/>
                        </a:highlight>
                        <a:latin typeface="Arial" panose="020B0604020202020204" pitchFamily="34" charset="0"/>
                      </a:endParaRPr>
                    </a:p>
                  </a:txBody>
                  <a:tcPr marL="9525" marR="9525" marT="9525" marB="0" anchor="ctr"/>
                </a:tc>
                <a:tc>
                  <a:txBody>
                    <a:bodyPr/>
                    <a:lstStyle/>
                    <a:p>
                      <a:pPr algn="ctr" fontAlgn="ctr"/>
                      <a:r>
                        <a:rPr lang="en-US" sz="1400" u="none" strike="noStrike">
                          <a:effectLst/>
                          <a:highlight>
                            <a:srgbClr val="E6B8B7"/>
                          </a:highlight>
                        </a:rPr>
                        <a:t>80.8</a:t>
                      </a:r>
                      <a:endParaRPr lang="en-US" sz="1400" b="1" i="0" u="none" strike="noStrike">
                        <a:effectLst/>
                        <a:highlight>
                          <a:srgbClr val="E6B8B7"/>
                        </a:highlight>
                        <a:latin typeface="Arial" panose="020B0604020202020204" pitchFamily="34" charset="0"/>
                      </a:endParaRPr>
                    </a:p>
                  </a:txBody>
                  <a:tcPr marL="9525" marR="9525" marT="9525" marB="0" anchor="ctr"/>
                </a:tc>
                <a:tc>
                  <a:txBody>
                    <a:bodyPr/>
                    <a:lstStyle/>
                    <a:p>
                      <a:pPr algn="ctr" fontAlgn="ctr"/>
                      <a:r>
                        <a:rPr lang="en-US" sz="1400" u="none" strike="noStrike">
                          <a:effectLst/>
                        </a:rPr>
                        <a:t>21.3</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840646787"/>
                  </a:ext>
                </a:extLst>
              </a:tr>
              <a:tr h="258429">
                <a:tc>
                  <a:txBody>
                    <a:bodyPr/>
                    <a:lstStyle/>
                    <a:p>
                      <a:pPr algn="ctr" fontAlgn="ctr"/>
                      <a:r>
                        <a:rPr lang="en-US" sz="1400" u="none" strike="noStrike">
                          <a:effectLst/>
                        </a:rPr>
                        <a:t>2060</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404</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94.7</a:t>
                      </a:r>
                      <a:endParaRPr lang="en-US" sz="1400" b="1" i="0" u="none" strike="noStrike">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23.4</a:t>
                      </a:r>
                      <a:endParaRPr lang="en-US" sz="14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4075062387"/>
                  </a:ext>
                </a:extLst>
              </a:tr>
              <a:tr h="173419">
                <a:tc>
                  <a:txBody>
                    <a:bodyPr/>
                    <a:lstStyle/>
                    <a:p>
                      <a:pPr algn="ctr"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818889944"/>
                  </a:ext>
                </a:extLst>
              </a:tr>
              <a:tr h="258429">
                <a:tc gridSpan="4">
                  <a:txBody>
                    <a:bodyPr/>
                    <a:lstStyle/>
                    <a:p>
                      <a:pPr algn="ctr" fontAlgn="ctr"/>
                      <a:r>
                        <a:rPr lang="en-US" sz="1000" u="none" strike="noStrike" dirty="0">
                          <a:effectLst/>
                        </a:rPr>
                        <a:t>Source: U.S. Census Bureau, Population Estimates and Projections</a:t>
                      </a:r>
                      <a:endParaRPr lang="en-US" sz="1000" b="0" i="1" u="none" strike="noStrike" dirty="0">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3369671"/>
                  </a:ext>
                </a:extLst>
              </a:tr>
            </a:tbl>
          </a:graphicData>
        </a:graphic>
      </p:graphicFrame>
    </p:spTree>
    <p:extLst>
      <p:ext uri="{BB962C8B-B14F-4D97-AF65-F5344CB8AC3E}">
        <p14:creationId xmlns:p14="http://schemas.microsoft.com/office/powerpoint/2010/main" val="221053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225425"/>
            <a:ext cx="8655050" cy="892175"/>
          </a:xfrm>
        </p:spPr>
        <p:txBody>
          <a:bodyPr>
            <a:normAutofit fontScale="90000"/>
          </a:bodyPr>
          <a:lstStyle/>
          <a:p>
            <a:pPr algn="ctr"/>
            <a:br>
              <a:rPr lang="en-US" dirty="0">
                <a:solidFill>
                  <a:srgbClr val="843549"/>
                </a:solidFill>
              </a:rPr>
            </a:br>
            <a:r>
              <a:rPr lang="en-US" sz="3100" dirty="0">
                <a:solidFill>
                  <a:srgbClr val="843549"/>
                </a:solidFill>
              </a:rPr>
              <a:t>Cardio-Vascular Disease (CVD) in Women</a:t>
            </a:r>
            <a:br>
              <a:rPr lang="en-US" sz="3100" dirty="0">
                <a:solidFill>
                  <a:srgbClr val="843549"/>
                </a:solidFill>
              </a:rPr>
            </a:br>
            <a:endParaRPr lang="en-US" sz="3100" dirty="0"/>
          </a:p>
        </p:txBody>
      </p:sp>
      <p:sp>
        <p:nvSpPr>
          <p:cNvPr id="3" name="Slide Number Placeholder 2"/>
          <p:cNvSpPr>
            <a:spLocks noGrp="1"/>
          </p:cNvSpPr>
          <p:nvPr>
            <p:ph type="sldNum" sz="quarter" idx="12"/>
          </p:nvPr>
        </p:nvSpPr>
        <p:spPr/>
        <p:txBody>
          <a:bodyPr/>
          <a:lstStyle/>
          <a:p>
            <a:pPr algn="l">
              <a:defRPr/>
            </a:pPr>
            <a:fld id="{02A49CFF-BFD4-4EFB-8C79-EE8A997D0F2A}" type="slidenum">
              <a:rPr lang="en-US" smtClean="0"/>
              <a:pPr algn="l">
                <a:defRPr/>
              </a:pPr>
              <a:t>20</a:t>
            </a:fld>
            <a:endParaRPr lang="en-US" dirty="0"/>
          </a:p>
        </p:txBody>
      </p:sp>
      <p:sp>
        <p:nvSpPr>
          <p:cNvPr id="4" name="Footer Placeholder 3"/>
          <p:cNvSpPr>
            <a:spLocks noGrp="1"/>
          </p:cNvSpPr>
          <p:nvPr>
            <p:ph type="ftr" sz="quarter" idx="3"/>
          </p:nvPr>
        </p:nvSpPr>
        <p:spPr/>
        <p:txBody>
          <a:bodyPr/>
          <a:lstStyle/>
          <a:p>
            <a:endParaRPr lang="en-US" dirty="0"/>
          </a:p>
        </p:txBody>
      </p:sp>
      <p:sp>
        <p:nvSpPr>
          <p:cNvPr id="5" name="TextBox 4"/>
          <p:cNvSpPr txBox="1"/>
          <p:nvPr/>
        </p:nvSpPr>
        <p:spPr>
          <a:xfrm>
            <a:off x="244475" y="1306286"/>
            <a:ext cx="8899525" cy="7746736"/>
          </a:xfrm>
          <a:prstGeom prst="rect">
            <a:avLst/>
          </a:prstGeom>
          <a:noFill/>
        </p:spPr>
        <p:txBody>
          <a:bodyPr wrap="square" rtlCol="0">
            <a:spAutoFit/>
          </a:bodyPr>
          <a:lstStyle/>
          <a:p>
            <a:pPr marL="342900" indent="-342900">
              <a:lnSpc>
                <a:spcPct val="150000"/>
              </a:lnSpc>
              <a:buFont typeface="Wingdings" pitchFamily="2" charset="2"/>
              <a:buChar char="v"/>
            </a:pPr>
            <a:r>
              <a:rPr lang="en-US" sz="2000" dirty="0"/>
              <a:t>The leading cause of death for women</a:t>
            </a:r>
          </a:p>
          <a:p>
            <a:pPr marL="342900" indent="-342900">
              <a:lnSpc>
                <a:spcPct val="200000"/>
              </a:lnSpc>
              <a:buFont typeface="Wingdings" pitchFamily="2" charset="2"/>
              <a:buChar char="v"/>
            </a:pPr>
            <a:r>
              <a:rPr lang="en-US" sz="2000" dirty="0"/>
              <a:t> Impacts &gt;500,000 women each year in U.S.</a:t>
            </a:r>
          </a:p>
          <a:p>
            <a:pPr marL="342900" indent="-342900">
              <a:lnSpc>
                <a:spcPct val="200000"/>
              </a:lnSpc>
              <a:buFont typeface="Wingdings" pitchFamily="2" charset="2"/>
              <a:buChar char="v"/>
            </a:pPr>
            <a:r>
              <a:rPr lang="en-US" sz="2000" dirty="0"/>
              <a:t>Claims more female lives than all forms of cancer combined</a:t>
            </a:r>
          </a:p>
          <a:p>
            <a:pPr marL="342900" indent="-342900">
              <a:lnSpc>
                <a:spcPct val="200000"/>
              </a:lnSpc>
              <a:buFont typeface="Wingdings" pitchFamily="2" charset="2"/>
              <a:buChar char="v"/>
            </a:pPr>
            <a:r>
              <a:rPr lang="en-US" sz="2000" dirty="0"/>
              <a:t>For over 3 decades more women than men have died from CVD</a:t>
            </a:r>
          </a:p>
          <a:p>
            <a:pPr marL="342900" indent="-342900">
              <a:lnSpc>
                <a:spcPct val="200000"/>
              </a:lnSpc>
              <a:spcAft>
                <a:spcPts val="600"/>
              </a:spcAft>
              <a:buFont typeface="Wingdings" pitchFamily="2" charset="2"/>
              <a:buChar char="v"/>
            </a:pPr>
            <a:r>
              <a:rPr lang="en-US" sz="2000" dirty="0"/>
              <a:t>64% of women who die suddenly of CVD had </a:t>
            </a:r>
            <a:r>
              <a:rPr lang="en-US" sz="2000" b="1" dirty="0"/>
              <a:t>NO</a:t>
            </a:r>
            <a:r>
              <a:rPr lang="en-US" sz="2000" dirty="0"/>
              <a:t> previous symptoms</a:t>
            </a:r>
          </a:p>
          <a:p>
            <a:pPr marL="342900" indent="-342900">
              <a:spcBef>
                <a:spcPts val="600"/>
              </a:spcBef>
              <a:buFont typeface="Wingdings" pitchFamily="2" charset="2"/>
              <a:buChar char="v"/>
            </a:pPr>
            <a:r>
              <a:rPr lang="en-US" sz="2000" dirty="0"/>
              <a:t>Coronary Heart Disease (CHD) death rates in younger women (35-54 yrs.) </a:t>
            </a:r>
          </a:p>
          <a:p>
            <a:pPr marL="800100" lvl="1" indent="-342900">
              <a:spcBef>
                <a:spcPts val="600"/>
              </a:spcBef>
              <a:buFont typeface="Wingdings" pitchFamily="2" charset="2"/>
              <a:buChar char="Ø"/>
            </a:pPr>
            <a:r>
              <a:rPr lang="en-US" sz="2000" dirty="0"/>
              <a:t>Increasing for first time in 4 decades</a:t>
            </a:r>
          </a:p>
          <a:p>
            <a:pPr marL="800100" lvl="1" indent="-342900">
              <a:spcBef>
                <a:spcPts val="600"/>
              </a:spcBef>
              <a:buFont typeface="Wingdings" pitchFamily="2" charset="2"/>
              <a:buChar char="Ø"/>
            </a:pPr>
            <a:r>
              <a:rPr lang="en-US" sz="2000" dirty="0"/>
              <a:t>Why?   </a:t>
            </a:r>
            <a:r>
              <a:rPr lang="en-US" sz="2000" dirty="0">
                <a:solidFill>
                  <a:srgbClr val="FF0000"/>
                </a:solidFill>
              </a:rPr>
              <a:t>Obesity, Diabetes, and Hypertension</a:t>
            </a:r>
          </a:p>
          <a:p>
            <a:pPr>
              <a:lnSpc>
                <a:spcPct val="150000"/>
              </a:lnSpc>
            </a:pPr>
            <a:br>
              <a:rPr lang="en-US" sz="2000" dirty="0"/>
            </a:br>
            <a:endParaRPr lang="en-US" sz="2000" dirty="0"/>
          </a:p>
          <a:p>
            <a:pPr>
              <a:lnSpc>
                <a:spcPct val="130000"/>
              </a:lnSpc>
            </a:pPr>
            <a:endParaRPr lang="en-US" dirty="0"/>
          </a:p>
          <a:p>
            <a:pPr marL="285750" indent="-285750">
              <a:buFont typeface="Wingdings" charset="2"/>
              <a:buChar char="u"/>
            </a:pPr>
            <a:endParaRPr lang="en-US" dirty="0"/>
          </a:p>
          <a:p>
            <a:endParaRPr lang="en-US" dirty="0"/>
          </a:p>
          <a:p>
            <a:endParaRPr lang="en-US" dirty="0"/>
          </a:p>
          <a:p>
            <a:pPr marL="742950" lvl="1" indent="-285750">
              <a:buFont typeface="Wingdings" charset="2"/>
              <a:buChar char="u"/>
            </a:pPr>
            <a:endParaRPr lang="en-US" dirty="0"/>
          </a:p>
          <a:p>
            <a:pPr marL="1200150" lvl="2" indent="-285750">
              <a:buFont typeface="Wingdings" charset="2"/>
              <a:buChar char="Ø"/>
            </a:pPr>
            <a:endParaRPr lang="en-US" dirty="0"/>
          </a:p>
          <a:p>
            <a:pPr marL="285750" indent="-285750">
              <a:buFont typeface="Wingdings" charset="2"/>
              <a:buChar char="u"/>
            </a:pPr>
            <a:endParaRPr lang="en-US" dirty="0"/>
          </a:p>
          <a:p>
            <a:endParaRPr lang="en-US" dirty="0"/>
          </a:p>
          <a:p>
            <a:endParaRPr lang="en-US" dirty="0"/>
          </a:p>
        </p:txBody>
      </p:sp>
    </p:spTree>
    <p:extLst>
      <p:ext uri="{BB962C8B-B14F-4D97-AF65-F5344CB8AC3E}">
        <p14:creationId xmlns:p14="http://schemas.microsoft.com/office/powerpoint/2010/main" val="272751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9572-A13E-074B-B77A-A107EFB08C88}"/>
              </a:ext>
            </a:extLst>
          </p:cNvPr>
          <p:cNvSpPr>
            <a:spLocks noGrp="1"/>
          </p:cNvSpPr>
          <p:nvPr>
            <p:ph type="title"/>
          </p:nvPr>
        </p:nvSpPr>
        <p:spPr>
          <a:xfrm>
            <a:off x="146958" y="254000"/>
            <a:ext cx="8752568" cy="774700"/>
          </a:xfrm>
        </p:spPr>
        <p:txBody>
          <a:bodyPr>
            <a:normAutofit/>
          </a:bodyPr>
          <a:lstStyle/>
          <a:p>
            <a:pPr algn="ctr">
              <a:lnSpc>
                <a:spcPct val="150000"/>
              </a:lnSpc>
            </a:pPr>
            <a:r>
              <a:rPr lang="en-US" sz="2400" dirty="0">
                <a:solidFill>
                  <a:srgbClr val="843549"/>
                </a:solidFill>
              </a:rPr>
              <a:t>Cardio-Vascular Disease (CVD) in Women </a:t>
            </a:r>
            <a:endParaRPr lang="en-US" sz="2400" dirty="0"/>
          </a:p>
        </p:txBody>
      </p:sp>
      <p:sp>
        <p:nvSpPr>
          <p:cNvPr id="3" name="Slide Number Placeholder 2">
            <a:extLst>
              <a:ext uri="{FF2B5EF4-FFF2-40B4-BE49-F238E27FC236}">
                <a16:creationId xmlns:a16="http://schemas.microsoft.com/office/drawing/2014/main" id="{D304CE8B-F8F9-F949-8EA9-C9C0E9D622D8}"/>
              </a:ext>
            </a:extLst>
          </p:cNvPr>
          <p:cNvSpPr>
            <a:spLocks noGrp="1"/>
          </p:cNvSpPr>
          <p:nvPr>
            <p:ph type="sldNum" sz="quarter" idx="12"/>
          </p:nvPr>
        </p:nvSpPr>
        <p:spPr/>
        <p:txBody>
          <a:bodyPr/>
          <a:lstStyle/>
          <a:p>
            <a:pPr algn="l">
              <a:defRPr/>
            </a:pPr>
            <a:fld id="{02A49CFF-BFD4-4EFB-8C79-EE8A997D0F2A}" type="slidenum">
              <a:rPr lang="en-US" smtClean="0"/>
              <a:pPr algn="l">
                <a:defRPr/>
              </a:pPr>
              <a:t>21</a:t>
            </a:fld>
            <a:endParaRPr lang="en-US" dirty="0"/>
          </a:p>
        </p:txBody>
      </p:sp>
      <p:sp>
        <p:nvSpPr>
          <p:cNvPr id="4" name="Footer Placeholder 3">
            <a:extLst>
              <a:ext uri="{FF2B5EF4-FFF2-40B4-BE49-F238E27FC236}">
                <a16:creationId xmlns:a16="http://schemas.microsoft.com/office/drawing/2014/main" id="{A41E2805-1355-984B-9E99-808FF7EE8E00}"/>
              </a:ext>
            </a:extLst>
          </p:cNvPr>
          <p:cNvSpPr>
            <a:spLocks noGrp="1"/>
          </p:cNvSpPr>
          <p:nvPr>
            <p:ph type="ftr" sz="quarter" idx="3"/>
          </p:nvPr>
        </p:nvSpPr>
        <p:spPr/>
        <p:txBody>
          <a:bodyPr/>
          <a:lstStyle/>
          <a:p>
            <a:endParaRPr lang="en-US" dirty="0"/>
          </a:p>
        </p:txBody>
      </p:sp>
      <p:sp>
        <p:nvSpPr>
          <p:cNvPr id="5" name="TextBox 4">
            <a:extLst>
              <a:ext uri="{FF2B5EF4-FFF2-40B4-BE49-F238E27FC236}">
                <a16:creationId xmlns:a16="http://schemas.microsoft.com/office/drawing/2014/main" id="{2706ECEA-F85A-4D42-9D8B-70B3C50CDACA}"/>
              </a:ext>
            </a:extLst>
          </p:cNvPr>
          <p:cNvSpPr txBox="1"/>
          <p:nvPr/>
        </p:nvSpPr>
        <p:spPr>
          <a:xfrm>
            <a:off x="737375" y="1966005"/>
            <a:ext cx="7868093" cy="677108"/>
          </a:xfrm>
          <a:prstGeom prst="rect">
            <a:avLst/>
          </a:prstGeom>
          <a:noFill/>
        </p:spPr>
        <p:txBody>
          <a:bodyPr wrap="square" rtlCol="0">
            <a:spAutoFit/>
          </a:bodyPr>
          <a:lstStyle/>
          <a:p>
            <a:br>
              <a:rPr lang="en-US" sz="2000" dirty="0"/>
            </a:br>
            <a:endParaRPr lang="en-US" dirty="0"/>
          </a:p>
        </p:txBody>
      </p:sp>
      <p:sp>
        <p:nvSpPr>
          <p:cNvPr id="6" name="TextBox 5">
            <a:extLst>
              <a:ext uri="{FF2B5EF4-FFF2-40B4-BE49-F238E27FC236}">
                <a16:creationId xmlns:a16="http://schemas.microsoft.com/office/drawing/2014/main" id="{37E5A714-84E4-5246-8AAD-8D2DA7AA88FB}"/>
              </a:ext>
            </a:extLst>
          </p:cNvPr>
          <p:cNvSpPr txBox="1"/>
          <p:nvPr/>
        </p:nvSpPr>
        <p:spPr>
          <a:xfrm>
            <a:off x="146958" y="1146175"/>
            <a:ext cx="8882742" cy="5067413"/>
          </a:xfrm>
          <a:prstGeom prst="rect">
            <a:avLst/>
          </a:prstGeom>
          <a:noFill/>
        </p:spPr>
        <p:txBody>
          <a:bodyPr wrap="square" rtlCol="0">
            <a:spAutoFit/>
          </a:bodyPr>
          <a:lstStyle/>
          <a:p>
            <a:pPr algn="ctr"/>
            <a:r>
              <a:rPr lang="en-US" sz="2200" b="1" dirty="0">
                <a:solidFill>
                  <a:srgbClr val="FF0000"/>
                </a:solidFill>
              </a:rPr>
              <a:t>Symptoms of a Heart Disease Event Can Be Different </a:t>
            </a:r>
          </a:p>
          <a:p>
            <a:pPr>
              <a:spcBef>
                <a:spcPts val="1200"/>
              </a:spcBef>
            </a:pPr>
            <a:r>
              <a:rPr lang="en-US" sz="2000" dirty="0"/>
              <a:t>Women </a:t>
            </a:r>
            <a:r>
              <a:rPr lang="en-US" sz="2000" dirty="0">
                <a:solidFill>
                  <a:srgbClr val="FF0000"/>
                </a:solidFill>
              </a:rPr>
              <a:t>under the age of 55 </a:t>
            </a:r>
            <a:r>
              <a:rPr lang="en-US" sz="2000" dirty="0"/>
              <a:t>are </a:t>
            </a:r>
            <a:r>
              <a:rPr lang="en-US" sz="2000" dirty="0">
                <a:solidFill>
                  <a:srgbClr val="FF0000"/>
                </a:solidFill>
              </a:rPr>
              <a:t>7X</a:t>
            </a:r>
            <a:r>
              <a:rPr lang="en-US" sz="2000" dirty="0"/>
              <a:t> more likely to be misdiagnosed than men with a heart attack, especially when they present </a:t>
            </a:r>
            <a:r>
              <a:rPr lang="en-US" sz="2000" u="sng" dirty="0">
                <a:solidFill>
                  <a:srgbClr val="FF0000"/>
                </a:solidFill>
              </a:rPr>
              <a:t>without</a:t>
            </a:r>
            <a:r>
              <a:rPr lang="en-US" sz="2000" dirty="0"/>
              <a:t> chest pain.</a:t>
            </a:r>
          </a:p>
          <a:p>
            <a:endParaRPr lang="en-US" sz="2000" b="1" dirty="0"/>
          </a:p>
          <a:p>
            <a:r>
              <a:rPr lang="en-US" sz="2000" b="1" dirty="0"/>
              <a:t>	</a:t>
            </a:r>
            <a:r>
              <a:rPr lang="en-US" sz="2000" dirty="0">
                <a:solidFill>
                  <a:srgbClr val="FF0000"/>
                </a:solidFill>
              </a:rPr>
              <a:t>Atypical Symptoms </a:t>
            </a:r>
            <a:r>
              <a:rPr lang="en-US" sz="2000" dirty="0"/>
              <a:t>Women May Present With</a:t>
            </a:r>
            <a:r>
              <a:rPr lang="en-US" sz="2400" dirty="0">
                <a:solidFill>
                  <a:srgbClr val="843549"/>
                </a:solidFill>
              </a:rPr>
              <a:t> </a:t>
            </a:r>
            <a:r>
              <a:rPr lang="en-US" sz="2400" dirty="0"/>
              <a:t>:</a:t>
            </a:r>
          </a:p>
          <a:p>
            <a:pPr marL="2468563" indent="-320675">
              <a:lnSpc>
                <a:spcPct val="150000"/>
              </a:lnSpc>
              <a:spcBef>
                <a:spcPts val="500"/>
              </a:spcBef>
              <a:buFont typeface="Wingdings" pitchFamily="2" charset="2"/>
              <a:buChar char="v"/>
            </a:pPr>
            <a:r>
              <a:rPr lang="en-US" sz="2000" dirty="0"/>
              <a:t>Pain in the Arm or Shoulder</a:t>
            </a:r>
          </a:p>
          <a:p>
            <a:pPr marL="2468563" indent="-320675">
              <a:lnSpc>
                <a:spcPct val="150000"/>
              </a:lnSpc>
              <a:spcBef>
                <a:spcPts val="500"/>
              </a:spcBef>
              <a:buFont typeface="Wingdings" pitchFamily="2" charset="2"/>
              <a:buChar char="v"/>
            </a:pPr>
            <a:r>
              <a:rPr lang="en-US" sz="2000" dirty="0"/>
              <a:t>Indigestion or Nausea or Reflux Symptoms</a:t>
            </a:r>
          </a:p>
          <a:p>
            <a:pPr marL="2468563" indent="-320675">
              <a:lnSpc>
                <a:spcPct val="150000"/>
              </a:lnSpc>
              <a:spcBef>
                <a:spcPts val="500"/>
              </a:spcBef>
              <a:buFont typeface="Wingdings" pitchFamily="2" charset="2"/>
              <a:buChar char="v"/>
            </a:pPr>
            <a:r>
              <a:rPr lang="en-US" sz="2000" dirty="0"/>
              <a:t>Back Pain</a:t>
            </a:r>
          </a:p>
          <a:p>
            <a:pPr marL="2468563" indent="-320675">
              <a:lnSpc>
                <a:spcPct val="150000"/>
              </a:lnSpc>
              <a:spcBef>
                <a:spcPts val="500"/>
              </a:spcBef>
              <a:buFont typeface="Wingdings" pitchFamily="2" charset="2"/>
              <a:buChar char="v"/>
            </a:pPr>
            <a:r>
              <a:rPr lang="en-US" sz="2000" dirty="0"/>
              <a:t>Jaw Pain</a:t>
            </a:r>
          </a:p>
          <a:p>
            <a:pPr marL="2468563" indent="-320675">
              <a:lnSpc>
                <a:spcPct val="150000"/>
              </a:lnSpc>
              <a:spcBef>
                <a:spcPts val="500"/>
              </a:spcBef>
              <a:buFont typeface="Wingdings" pitchFamily="2" charset="2"/>
              <a:buChar char="v"/>
            </a:pPr>
            <a:r>
              <a:rPr lang="en-US" sz="2000" dirty="0"/>
              <a:t>Overwhelming Fatigue</a:t>
            </a:r>
          </a:p>
          <a:p>
            <a:pPr marL="2468563" indent="-320675">
              <a:lnSpc>
                <a:spcPct val="150000"/>
              </a:lnSpc>
              <a:spcBef>
                <a:spcPts val="500"/>
              </a:spcBef>
              <a:buFont typeface="Wingdings" pitchFamily="2" charset="2"/>
              <a:buChar char="v"/>
            </a:pPr>
            <a:r>
              <a:rPr lang="en-US" sz="2000" dirty="0"/>
              <a:t>Shortness of Breath</a:t>
            </a:r>
          </a:p>
        </p:txBody>
      </p:sp>
    </p:spTree>
    <p:extLst>
      <p:ext uri="{BB962C8B-B14F-4D97-AF65-F5344CB8AC3E}">
        <p14:creationId xmlns:p14="http://schemas.microsoft.com/office/powerpoint/2010/main" val="20685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352697"/>
            <a:ext cx="8655050" cy="637866"/>
          </a:xfrm>
        </p:spPr>
        <p:txBody>
          <a:bodyPr/>
          <a:lstStyle/>
          <a:p>
            <a:pPr algn="ctr"/>
            <a:r>
              <a:rPr lang="en-US" dirty="0">
                <a:solidFill>
                  <a:srgbClr val="843549"/>
                </a:solidFill>
              </a:rPr>
              <a:t> </a:t>
            </a:r>
            <a:r>
              <a:rPr lang="en-US" sz="2800" dirty="0">
                <a:solidFill>
                  <a:srgbClr val="843549"/>
                </a:solidFill>
              </a:rPr>
              <a:t>Cardio-Vascular Disease (CVD) in Women</a:t>
            </a:r>
            <a:endParaRPr lang="en-US" sz="2800" dirty="0"/>
          </a:p>
        </p:txBody>
      </p:sp>
      <p:sp>
        <p:nvSpPr>
          <p:cNvPr id="3" name="Slide Number Placeholder 2"/>
          <p:cNvSpPr>
            <a:spLocks noGrp="1"/>
          </p:cNvSpPr>
          <p:nvPr>
            <p:ph type="sldNum" sz="quarter" idx="12"/>
          </p:nvPr>
        </p:nvSpPr>
        <p:spPr/>
        <p:txBody>
          <a:bodyPr/>
          <a:lstStyle/>
          <a:p>
            <a:pPr algn="l">
              <a:defRPr/>
            </a:pPr>
            <a:fld id="{02A49CFF-BFD4-4EFB-8C79-EE8A997D0F2A}" type="slidenum">
              <a:rPr lang="en-US" smtClean="0"/>
              <a:pPr algn="l">
                <a:defRPr/>
              </a:pPr>
              <a:t>22</a:t>
            </a:fld>
            <a:endParaRPr lang="en-US" dirty="0"/>
          </a:p>
        </p:txBody>
      </p:sp>
      <p:sp>
        <p:nvSpPr>
          <p:cNvPr id="4" name="Footer Placeholder 3"/>
          <p:cNvSpPr>
            <a:spLocks noGrp="1"/>
          </p:cNvSpPr>
          <p:nvPr>
            <p:ph type="ftr" sz="quarter" idx="3"/>
          </p:nvPr>
        </p:nvSpPr>
        <p:spPr/>
        <p:txBody>
          <a:bodyPr/>
          <a:lstStyle/>
          <a:p>
            <a:endParaRPr lang="en-US" dirty="0"/>
          </a:p>
        </p:txBody>
      </p:sp>
      <p:sp>
        <p:nvSpPr>
          <p:cNvPr id="5" name="TextBox 4"/>
          <p:cNvSpPr txBox="1"/>
          <p:nvPr/>
        </p:nvSpPr>
        <p:spPr>
          <a:xfrm>
            <a:off x="0" y="1108038"/>
            <a:ext cx="8979613" cy="5650778"/>
          </a:xfrm>
          <a:prstGeom prst="rect">
            <a:avLst/>
          </a:prstGeom>
          <a:noFill/>
        </p:spPr>
        <p:txBody>
          <a:bodyPr wrap="square" rtlCol="0">
            <a:spAutoFit/>
          </a:bodyPr>
          <a:lstStyle/>
          <a:p>
            <a:pPr marL="350838" indent="-350838" algn="ctr">
              <a:lnSpc>
                <a:spcPct val="130000"/>
              </a:lnSpc>
            </a:pPr>
            <a:r>
              <a:rPr lang="en-US" sz="2400" b="1" dirty="0">
                <a:solidFill>
                  <a:srgbClr val="FF0000"/>
                </a:solidFill>
              </a:rPr>
              <a:t>Often a </a:t>
            </a:r>
            <a:r>
              <a:rPr lang="en-US" sz="2400" b="1" u="sng" dirty="0">
                <a:solidFill>
                  <a:srgbClr val="FF0000"/>
                </a:solidFill>
              </a:rPr>
              <a:t>Different Disease</a:t>
            </a:r>
            <a:r>
              <a:rPr lang="en-US" sz="2400" b="1" dirty="0">
                <a:solidFill>
                  <a:srgbClr val="FF0000"/>
                </a:solidFill>
              </a:rPr>
              <a:t> than in Men</a:t>
            </a:r>
          </a:p>
          <a:p>
            <a:pPr marL="350838" indent="-350838">
              <a:lnSpc>
                <a:spcPct val="130000"/>
              </a:lnSpc>
            </a:pPr>
            <a:r>
              <a:rPr lang="en-US" sz="2000" b="1" dirty="0">
                <a:solidFill>
                  <a:srgbClr val="FF0000"/>
                </a:solidFill>
              </a:rPr>
              <a:t> </a:t>
            </a:r>
          </a:p>
          <a:p>
            <a:pPr marL="754063" indent="-401638">
              <a:lnSpc>
                <a:spcPct val="130000"/>
              </a:lnSpc>
              <a:buFont typeface="Wingdings" pitchFamily="2" charset="2"/>
              <a:buChar char="v"/>
            </a:pPr>
            <a:r>
              <a:rPr lang="en-US" sz="2000" dirty="0"/>
              <a:t>Women have </a:t>
            </a:r>
            <a:r>
              <a:rPr lang="en-US" sz="2000" u="sng" dirty="0"/>
              <a:t>less obstructive</a:t>
            </a:r>
            <a:r>
              <a:rPr lang="en-US" sz="2000" dirty="0"/>
              <a:t> main coronary artery disease </a:t>
            </a:r>
            <a:r>
              <a:rPr lang="en-US" sz="2000" dirty="0">
                <a:solidFill>
                  <a:srgbClr val="FF0000"/>
                </a:solidFill>
              </a:rPr>
              <a:t>(CAD) </a:t>
            </a:r>
            <a:r>
              <a:rPr lang="en-US" sz="2000" dirty="0"/>
              <a:t>due to atherosclerotic plaque</a:t>
            </a:r>
          </a:p>
          <a:p>
            <a:pPr marL="746125" lvl="2" indent="-398463">
              <a:lnSpc>
                <a:spcPct val="130000"/>
              </a:lnSpc>
              <a:spcBef>
                <a:spcPts val="1200"/>
              </a:spcBef>
              <a:buFont typeface="Wingdings" pitchFamily="2" charset="2"/>
              <a:buChar char="v"/>
            </a:pPr>
            <a:r>
              <a:rPr lang="en-US" sz="2000" u="sng" dirty="0"/>
              <a:t>Higher</a:t>
            </a:r>
            <a:r>
              <a:rPr lang="en-US" sz="2000" dirty="0"/>
              <a:t> </a:t>
            </a:r>
            <a:r>
              <a:rPr lang="en-US" sz="2000" u="sng" dirty="0"/>
              <a:t>rates</a:t>
            </a:r>
            <a:r>
              <a:rPr lang="en-US" sz="2000" dirty="0"/>
              <a:t> </a:t>
            </a:r>
            <a:r>
              <a:rPr lang="en-US" sz="2000" i="1" dirty="0">
                <a:solidFill>
                  <a:srgbClr val="FF0000"/>
                </a:solidFill>
              </a:rPr>
              <a:t>Micro-Vascular Disease</a:t>
            </a:r>
            <a:r>
              <a:rPr lang="en-US" sz="2000" dirty="0">
                <a:solidFill>
                  <a:srgbClr val="FF0000"/>
                </a:solidFill>
              </a:rPr>
              <a:t>  (plaque) </a:t>
            </a:r>
            <a:r>
              <a:rPr lang="en-US" sz="2000" i="1" dirty="0">
                <a:solidFill>
                  <a:srgbClr val="FF0000"/>
                </a:solidFill>
              </a:rPr>
              <a:t>(MVD)</a:t>
            </a:r>
          </a:p>
          <a:p>
            <a:pPr marL="746125" lvl="2" indent="-398463">
              <a:lnSpc>
                <a:spcPct val="130000"/>
              </a:lnSpc>
              <a:spcBef>
                <a:spcPts val="1200"/>
              </a:spcBef>
              <a:buFont typeface="Wingdings" charset="2"/>
              <a:buChar char="v"/>
            </a:pPr>
            <a:r>
              <a:rPr lang="en-US" sz="2000" u="sng" dirty="0"/>
              <a:t>Higher</a:t>
            </a:r>
            <a:r>
              <a:rPr lang="en-US" sz="2000" dirty="0"/>
              <a:t> </a:t>
            </a:r>
            <a:r>
              <a:rPr lang="en-US" sz="2000" u="sng" dirty="0"/>
              <a:t>rates</a:t>
            </a:r>
            <a:r>
              <a:rPr lang="en-US" sz="2000" dirty="0"/>
              <a:t> of plaque erosion &amp; micro-embolization (clots)</a:t>
            </a:r>
          </a:p>
          <a:p>
            <a:pPr marL="746125" lvl="1" indent="-398463">
              <a:spcBef>
                <a:spcPts val="1200"/>
              </a:spcBef>
              <a:buFont typeface="Wingdings" pitchFamily="2" charset="2"/>
              <a:buChar char="v"/>
            </a:pPr>
            <a:r>
              <a:rPr lang="en-US" sz="2000" dirty="0"/>
              <a:t>Women can be in </a:t>
            </a:r>
            <a:r>
              <a:rPr lang="en-US" sz="2000" dirty="0">
                <a:solidFill>
                  <a:srgbClr val="FF0000"/>
                </a:solidFill>
              </a:rPr>
              <a:t>heart failure </a:t>
            </a:r>
            <a:r>
              <a:rPr lang="en-US" sz="2000" dirty="0"/>
              <a:t>&amp;</a:t>
            </a:r>
            <a:r>
              <a:rPr lang="en-US" sz="2000" dirty="0">
                <a:solidFill>
                  <a:srgbClr val="C00000"/>
                </a:solidFill>
              </a:rPr>
              <a:t> </a:t>
            </a:r>
            <a:r>
              <a:rPr lang="en-US" sz="2000" dirty="0"/>
              <a:t>have normal ECHO cardiograms</a:t>
            </a:r>
          </a:p>
          <a:p>
            <a:pPr marL="746125" lvl="1" indent="-398463">
              <a:spcBef>
                <a:spcPts val="1200"/>
              </a:spcBef>
              <a:buFont typeface="Wingdings" pitchFamily="2" charset="2"/>
              <a:buChar char="v"/>
            </a:pPr>
            <a:r>
              <a:rPr lang="en-US" sz="2000" dirty="0"/>
              <a:t>Women can be having a </a:t>
            </a:r>
            <a:r>
              <a:rPr lang="en-US" sz="2000" dirty="0">
                <a:solidFill>
                  <a:srgbClr val="FF0000"/>
                </a:solidFill>
              </a:rPr>
              <a:t>heart attack </a:t>
            </a:r>
            <a:r>
              <a:rPr lang="en-US" sz="2000" dirty="0"/>
              <a:t>with no evidence of coronary artery blockage (normal arteriogram) AND be discharged home.</a:t>
            </a:r>
          </a:p>
          <a:p>
            <a:pPr marL="746125" lvl="1" indent="-398463">
              <a:spcBef>
                <a:spcPts val="1200"/>
              </a:spcBef>
              <a:buFont typeface="Wingdings" pitchFamily="2" charset="2"/>
              <a:buChar char="v"/>
            </a:pPr>
            <a:r>
              <a:rPr lang="en-US" sz="2000" dirty="0">
                <a:solidFill>
                  <a:srgbClr val="FF0000"/>
                </a:solidFill>
              </a:rPr>
              <a:t>Result: </a:t>
            </a:r>
            <a:r>
              <a:rPr lang="en-US" sz="2000" dirty="0"/>
              <a:t>Missed diagnosis leads to higher death rates in women</a:t>
            </a:r>
          </a:p>
          <a:p>
            <a:pPr lvl="1">
              <a:lnSpc>
                <a:spcPct val="130000"/>
              </a:lnSpc>
            </a:pPr>
            <a:endParaRPr lang="en-US" sz="2000" dirty="0"/>
          </a:p>
          <a:p>
            <a:pPr marL="1200150" lvl="2" indent="-285750">
              <a:lnSpc>
                <a:spcPct val="130000"/>
              </a:lnSpc>
              <a:buFont typeface="Wingdings" charset="2"/>
              <a:buChar char="v"/>
            </a:pPr>
            <a:endParaRPr lang="en-US" sz="2000" dirty="0"/>
          </a:p>
          <a:p>
            <a:endParaRPr lang="en-US" dirty="0"/>
          </a:p>
        </p:txBody>
      </p:sp>
    </p:spTree>
    <p:extLst>
      <p:ext uri="{BB962C8B-B14F-4D97-AF65-F5344CB8AC3E}">
        <p14:creationId xmlns:p14="http://schemas.microsoft.com/office/powerpoint/2010/main" val="9835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232859"/>
            <a:ext cx="8655050" cy="1260475"/>
          </a:xfrm>
        </p:spPr>
        <p:txBody>
          <a:bodyPr>
            <a:normAutofit/>
          </a:bodyPr>
          <a:lstStyle/>
          <a:p>
            <a:pPr algn="ctr">
              <a:lnSpc>
                <a:spcPct val="150000"/>
              </a:lnSpc>
            </a:pPr>
            <a:r>
              <a:rPr lang="en-US" sz="2800" dirty="0">
                <a:solidFill>
                  <a:srgbClr val="843549"/>
                </a:solidFill>
              </a:rPr>
              <a:t>CVD in Women:</a:t>
            </a:r>
            <a:br>
              <a:rPr lang="en-US" sz="2800" dirty="0">
                <a:solidFill>
                  <a:srgbClr val="843549"/>
                </a:solidFill>
              </a:rPr>
            </a:br>
            <a:r>
              <a:rPr lang="en-US" sz="2400" dirty="0"/>
              <a:t>Role of Menopause &amp; Estrogen Deficiency</a:t>
            </a:r>
          </a:p>
        </p:txBody>
      </p:sp>
      <p:sp>
        <p:nvSpPr>
          <p:cNvPr id="3" name="Slide Number Placeholder 2"/>
          <p:cNvSpPr>
            <a:spLocks noGrp="1"/>
          </p:cNvSpPr>
          <p:nvPr>
            <p:ph type="sldNum" sz="quarter" idx="12"/>
          </p:nvPr>
        </p:nvSpPr>
        <p:spPr/>
        <p:txBody>
          <a:bodyPr/>
          <a:lstStyle/>
          <a:p>
            <a:pPr algn="l">
              <a:defRPr/>
            </a:pPr>
            <a:fld id="{02A49CFF-BFD4-4EFB-8C79-EE8A997D0F2A}" type="slidenum">
              <a:rPr lang="en-US" smtClean="0"/>
              <a:pPr algn="l">
                <a:defRPr/>
              </a:pPr>
              <a:t>23</a:t>
            </a:fld>
            <a:endParaRPr lang="en-US" dirty="0"/>
          </a:p>
        </p:txBody>
      </p:sp>
      <p:sp>
        <p:nvSpPr>
          <p:cNvPr id="4" name="Footer Placeholder 3"/>
          <p:cNvSpPr>
            <a:spLocks noGrp="1"/>
          </p:cNvSpPr>
          <p:nvPr>
            <p:ph type="ftr" sz="quarter" idx="3"/>
          </p:nvPr>
        </p:nvSpPr>
        <p:spPr/>
        <p:txBody>
          <a:bodyPr/>
          <a:lstStyle/>
          <a:p>
            <a:endParaRPr lang="en-US" dirty="0"/>
          </a:p>
        </p:txBody>
      </p:sp>
      <p:sp>
        <p:nvSpPr>
          <p:cNvPr id="5" name="TextBox 4"/>
          <p:cNvSpPr txBox="1"/>
          <p:nvPr/>
        </p:nvSpPr>
        <p:spPr>
          <a:xfrm>
            <a:off x="244475" y="1691009"/>
            <a:ext cx="8899525" cy="3708708"/>
          </a:xfrm>
          <a:prstGeom prst="rect">
            <a:avLst/>
          </a:prstGeom>
          <a:noFill/>
        </p:spPr>
        <p:txBody>
          <a:bodyPr wrap="square" rtlCol="0">
            <a:spAutoFit/>
          </a:bodyPr>
          <a:lstStyle/>
          <a:p>
            <a:pPr marL="393700" indent="-393700">
              <a:lnSpc>
                <a:spcPct val="150000"/>
              </a:lnSpc>
              <a:buFont typeface="Wingdings" charset="2"/>
              <a:buChar char="u"/>
            </a:pPr>
            <a:r>
              <a:rPr lang="en-US" sz="2000" dirty="0"/>
              <a:t>Significant cardiovascular risk factor changes occur in women’s lipid (cholesterol) profile during her peri-menopausal years, especially in the </a:t>
            </a:r>
            <a:r>
              <a:rPr lang="en-US" sz="2000" i="1" u="sng" dirty="0">
                <a:solidFill>
                  <a:srgbClr val="FF0000"/>
                </a:solidFill>
              </a:rPr>
              <a:t>year before &amp; after</a:t>
            </a:r>
            <a:r>
              <a:rPr lang="en-US" sz="2000" i="1" dirty="0">
                <a:solidFill>
                  <a:srgbClr val="FF0000"/>
                </a:solidFill>
              </a:rPr>
              <a:t> </a:t>
            </a:r>
            <a:r>
              <a:rPr lang="en-US" sz="2000" dirty="0"/>
              <a:t>cessation of menstruation:</a:t>
            </a:r>
          </a:p>
          <a:p>
            <a:pPr marL="736600" lvl="1" indent="-342900">
              <a:lnSpc>
                <a:spcPct val="150000"/>
              </a:lnSpc>
              <a:buFont typeface="Wingdings" charset="2"/>
              <a:buChar char="Ø"/>
            </a:pPr>
            <a:r>
              <a:rPr lang="en-US" sz="2000" dirty="0">
                <a:solidFill>
                  <a:srgbClr val="FF0000"/>
                </a:solidFill>
              </a:rPr>
              <a:t>Increase:  </a:t>
            </a:r>
            <a:r>
              <a:rPr lang="en-US" sz="2000" dirty="0"/>
              <a:t>ApoB,  LDL-C,  sdLDL-C,  VLDL-C, Total-C,  &amp;  Lp(a) </a:t>
            </a:r>
          </a:p>
          <a:p>
            <a:pPr marL="736600" lvl="1" indent="-342900">
              <a:lnSpc>
                <a:spcPct val="150000"/>
              </a:lnSpc>
              <a:buFont typeface="Wingdings" charset="2"/>
              <a:buChar char="Ø"/>
            </a:pPr>
            <a:r>
              <a:rPr lang="en-US" sz="2000" dirty="0">
                <a:solidFill>
                  <a:srgbClr val="FF0000"/>
                </a:solidFill>
              </a:rPr>
              <a:t>Decrease</a:t>
            </a:r>
            <a:r>
              <a:rPr lang="en-US" sz="2000" dirty="0"/>
              <a:t>: HDL-C</a:t>
            </a:r>
          </a:p>
          <a:p>
            <a:pPr marL="736600" lvl="1" indent="-342900">
              <a:lnSpc>
                <a:spcPct val="150000"/>
              </a:lnSpc>
              <a:buFont typeface="Wingdings" charset="2"/>
              <a:buChar char="Ø"/>
            </a:pPr>
            <a:r>
              <a:rPr lang="en-US" sz="2000" dirty="0"/>
              <a:t>Changes are greater with </a:t>
            </a:r>
            <a:r>
              <a:rPr lang="en-US" sz="2000" dirty="0">
                <a:solidFill>
                  <a:srgbClr val="FF0000"/>
                </a:solidFill>
              </a:rPr>
              <a:t>Diabetes </a:t>
            </a:r>
          </a:p>
          <a:p>
            <a:pPr marL="393700" lvl="1">
              <a:lnSpc>
                <a:spcPct val="150000"/>
              </a:lnSpc>
            </a:pPr>
            <a:endParaRPr lang="en-US" sz="2000" dirty="0">
              <a:solidFill>
                <a:srgbClr val="FF0000"/>
              </a:solidFill>
            </a:endParaRPr>
          </a:p>
          <a:p>
            <a:pPr marL="393700" indent="-393700">
              <a:spcBef>
                <a:spcPts val="600"/>
              </a:spcBef>
              <a:buFont typeface="Wingdings" charset="2"/>
              <a:buChar char="u"/>
            </a:pPr>
            <a:r>
              <a:rPr lang="en-US" sz="2000" dirty="0"/>
              <a:t>Same changes occur in Premature Ovarian Failure (</a:t>
            </a:r>
            <a:r>
              <a:rPr lang="en-US" sz="2000" dirty="0">
                <a:solidFill>
                  <a:srgbClr val="FF0000"/>
                </a:solidFill>
              </a:rPr>
              <a:t>early menopause</a:t>
            </a:r>
            <a:r>
              <a:rPr lang="en-US" sz="2000" dirty="0"/>
              <a:t>)</a:t>
            </a:r>
          </a:p>
        </p:txBody>
      </p:sp>
    </p:spTree>
    <p:extLst>
      <p:ext uri="{BB962C8B-B14F-4D97-AF65-F5344CB8AC3E}">
        <p14:creationId xmlns:p14="http://schemas.microsoft.com/office/powerpoint/2010/main" val="11305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20000"/>
              </a:lnSpc>
            </a:pPr>
            <a:r>
              <a:rPr lang="en-US" sz="2800" dirty="0">
                <a:solidFill>
                  <a:srgbClr val="843549"/>
                </a:solidFill>
              </a:rPr>
              <a:t>CVD in Women:</a:t>
            </a:r>
            <a:br>
              <a:rPr lang="en-US" sz="2800" dirty="0">
                <a:solidFill>
                  <a:srgbClr val="843549"/>
                </a:solidFill>
              </a:rPr>
            </a:br>
            <a:r>
              <a:rPr lang="en-US" sz="2400" dirty="0"/>
              <a:t>Role of Menopause  &amp; Estrogen Deficiency</a:t>
            </a:r>
          </a:p>
        </p:txBody>
      </p:sp>
      <p:sp>
        <p:nvSpPr>
          <p:cNvPr id="3" name="Slide Number Placeholder 2"/>
          <p:cNvSpPr>
            <a:spLocks noGrp="1"/>
          </p:cNvSpPr>
          <p:nvPr>
            <p:ph type="sldNum" sz="quarter" idx="12"/>
          </p:nvPr>
        </p:nvSpPr>
        <p:spPr/>
        <p:txBody>
          <a:bodyPr/>
          <a:lstStyle/>
          <a:p>
            <a:pPr algn="l">
              <a:defRPr/>
            </a:pPr>
            <a:fld id="{02A49CFF-BFD4-4EFB-8C79-EE8A997D0F2A}" type="slidenum">
              <a:rPr lang="en-US" smtClean="0"/>
              <a:pPr algn="l">
                <a:defRPr/>
              </a:pPr>
              <a:t>24</a:t>
            </a:fld>
            <a:endParaRPr lang="en-US" dirty="0"/>
          </a:p>
        </p:txBody>
      </p:sp>
      <p:sp>
        <p:nvSpPr>
          <p:cNvPr id="4" name="Footer Placeholder 3"/>
          <p:cNvSpPr>
            <a:spLocks noGrp="1"/>
          </p:cNvSpPr>
          <p:nvPr>
            <p:ph type="ftr" sz="quarter" idx="3"/>
          </p:nvPr>
        </p:nvSpPr>
        <p:spPr>
          <a:xfrm>
            <a:off x="482600" y="6356350"/>
            <a:ext cx="3009900" cy="365125"/>
          </a:xfrm>
        </p:spPr>
        <p:txBody>
          <a:bodyPr/>
          <a:lstStyle/>
          <a:p>
            <a:endParaRPr lang="en-US" dirty="0"/>
          </a:p>
        </p:txBody>
      </p:sp>
      <p:sp>
        <p:nvSpPr>
          <p:cNvPr id="7" name="TextBox 6"/>
          <p:cNvSpPr txBox="1"/>
          <p:nvPr/>
        </p:nvSpPr>
        <p:spPr>
          <a:xfrm>
            <a:off x="685800" y="1497475"/>
            <a:ext cx="7722220" cy="4216539"/>
          </a:xfrm>
          <a:prstGeom prst="rect">
            <a:avLst/>
          </a:prstGeom>
          <a:noFill/>
        </p:spPr>
        <p:txBody>
          <a:bodyPr wrap="square" rtlCol="0">
            <a:spAutoFit/>
          </a:bodyPr>
          <a:lstStyle/>
          <a:p>
            <a:pPr marL="285750" indent="-285750">
              <a:lnSpc>
                <a:spcPct val="150000"/>
              </a:lnSpc>
              <a:buFont typeface="Wingdings" charset="2"/>
              <a:buChar char="u"/>
            </a:pPr>
            <a:r>
              <a:rPr lang="en-US" sz="2000" dirty="0">
                <a:solidFill>
                  <a:srgbClr val="FF0000"/>
                </a:solidFill>
              </a:rPr>
              <a:t>Increased risk of CVD </a:t>
            </a:r>
            <a:r>
              <a:rPr lang="en-US" sz="2000" dirty="0"/>
              <a:t>effects </a:t>
            </a:r>
            <a:r>
              <a:rPr lang="en-US" sz="2000" dirty="0">
                <a:solidFill>
                  <a:srgbClr val="FF0000"/>
                </a:solidFill>
              </a:rPr>
              <a:t> </a:t>
            </a:r>
            <a:r>
              <a:rPr lang="en-US" sz="2000" dirty="0"/>
              <a:t>in post-menopausal women is directly attributed to the </a:t>
            </a:r>
            <a:r>
              <a:rPr lang="en-US" sz="2000" u="sng" dirty="0">
                <a:solidFill>
                  <a:srgbClr val="FF0000"/>
                </a:solidFill>
              </a:rPr>
              <a:t>Loss</a:t>
            </a:r>
            <a:r>
              <a:rPr lang="en-US" sz="2000" dirty="0">
                <a:solidFill>
                  <a:srgbClr val="FF0000"/>
                </a:solidFill>
              </a:rPr>
              <a:t> </a:t>
            </a:r>
            <a:r>
              <a:rPr lang="en-US" sz="2000" dirty="0"/>
              <a:t>of </a:t>
            </a:r>
            <a:r>
              <a:rPr lang="en-US" sz="2000" i="1" dirty="0">
                <a:solidFill>
                  <a:srgbClr val="FF0000"/>
                </a:solidFill>
              </a:rPr>
              <a:t>estrogen’s beneficial </a:t>
            </a:r>
            <a:r>
              <a:rPr lang="en-US" sz="2000" dirty="0"/>
              <a:t>on:</a:t>
            </a:r>
          </a:p>
          <a:p>
            <a:pPr marL="742950" lvl="1" indent="-285750">
              <a:lnSpc>
                <a:spcPct val="150000"/>
              </a:lnSpc>
              <a:spcBef>
                <a:spcPts val="1200"/>
              </a:spcBef>
              <a:buFont typeface="Wingdings" charset="2"/>
              <a:buChar char="Ø"/>
            </a:pPr>
            <a:r>
              <a:rPr lang="en-US" sz="2000" dirty="0"/>
              <a:t>Cholesterol levels</a:t>
            </a:r>
          </a:p>
          <a:p>
            <a:pPr marL="742950" lvl="1" indent="-285750">
              <a:lnSpc>
                <a:spcPct val="150000"/>
              </a:lnSpc>
              <a:buFont typeface="Wingdings" charset="2"/>
              <a:buChar char="Ø"/>
            </a:pPr>
            <a:r>
              <a:rPr lang="en-US" sz="2000" dirty="0"/>
              <a:t>Body fat - distribution from somatic to visceral (belly)</a:t>
            </a:r>
          </a:p>
          <a:p>
            <a:pPr marL="742950" lvl="1" indent="-285750">
              <a:lnSpc>
                <a:spcPct val="150000"/>
              </a:lnSpc>
              <a:buFont typeface="Wingdings" charset="2"/>
              <a:buChar char="Ø"/>
            </a:pPr>
            <a:r>
              <a:rPr lang="en-US" sz="2000" dirty="0"/>
              <a:t>Blood coagulation </a:t>
            </a:r>
          </a:p>
          <a:p>
            <a:pPr marL="742950" lvl="1" indent="-285750">
              <a:lnSpc>
                <a:spcPct val="150000"/>
              </a:lnSpc>
              <a:buFont typeface="Wingdings" charset="2"/>
              <a:buChar char="Ø"/>
            </a:pPr>
            <a:r>
              <a:rPr lang="en-US" sz="2000" dirty="0"/>
              <a:t>Insulin resistance/sensitivity</a:t>
            </a:r>
          </a:p>
          <a:p>
            <a:pPr marL="742950" lvl="1" indent="-285750">
              <a:lnSpc>
                <a:spcPct val="150000"/>
              </a:lnSpc>
              <a:buFont typeface="Wingdings" charset="2"/>
              <a:buChar char="Ø"/>
            </a:pPr>
            <a:r>
              <a:rPr lang="en-US" sz="2000" dirty="0"/>
              <a:t>Arterial elasticity/vasodilation</a:t>
            </a:r>
          </a:p>
          <a:p>
            <a:pPr marL="742950" lvl="1" indent="-285750">
              <a:lnSpc>
                <a:spcPct val="150000"/>
              </a:lnSpc>
              <a:buFont typeface="Wingdings" charset="2"/>
              <a:buChar char="Ø"/>
            </a:pPr>
            <a:r>
              <a:rPr lang="en-US" sz="2000" dirty="0"/>
              <a:t>Endothelial function (inner lining of wall of artery)</a:t>
            </a:r>
          </a:p>
          <a:p>
            <a:endParaRPr lang="en-US" dirty="0"/>
          </a:p>
        </p:txBody>
      </p:sp>
    </p:spTree>
    <p:extLst>
      <p:ext uri="{BB962C8B-B14F-4D97-AF65-F5344CB8AC3E}">
        <p14:creationId xmlns:p14="http://schemas.microsoft.com/office/powerpoint/2010/main" val="13430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489857"/>
            <a:ext cx="8655050" cy="800100"/>
          </a:xfrm>
        </p:spPr>
        <p:txBody>
          <a:bodyPr>
            <a:normAutofit/>
          </a:bodyPr>
          <a:lstStyle/>
          <a:p>
            <a:pPr algn="ctr">
              <a:lnSpc>
                <a:spcPct val="150000"/>
              </a:lnSpc>
            </a:pPr>
            <a:r>
              <a:rPr lang="en-US" sz="2800" dirty="0">
                <a:solidFill>
                  <a:srgbClr val="843549"/>
                </a:solidFill>
              </a:rPr>
              <a:t>What is Menopause?</a:t>
            </a:r>
            <a:endParaRPr lang="en-US" sz="2800" dirty="0"/>
          </a:p>
        </p:txBody>
      </p:sp>
      <p:sp>
        <p:nvSpPr>
          <p:cNvPr id="3" name="Content Placeholder 2"/>
          <p:cNvSpPr>
            <a:spLocks noGrp="1"/>
          </p:cNvSpPr>
          <p:nvPr>
            <p:ph idx="1"/>
          </p:nvPr>
        </p:nvSpPr>
        <p:spPr>
          <a:xfrm>
            <a:off x="367863" y="1660633"/>
            <a:ext cx="8278049" cy="4448065"/>
          </a:xfrm>
        </p:spPr>
        <p:txBody>
          <a:bodyPr/>
          <a:lstStyle/>
          <a:p>
            <a:pPr>
              <a:buFont typeface="Wingdings" charset="2"/>
              <a:buChar char="u"/>
            </a:pPr>
            <a:r>
              <a:rPr lang="en-US" dirty="0"/>
              <a:t>Menopause (Cessation of menstruation for &gt; one year) -  Aver. Age: 51 yrs.</a:t>
            </a:r>
          </a:p>
          <a:p>
            <a:pPr marL="0" indent="0">
              <a:buNone/>
            </a:pPr>
            <a:endParaRPr lang="en-US" dirty="0"/>
          </a:p>
          <a:p>
            <a:pPr>
              <a:buFont typeface="Wingdings" charset="2"/>
              <a:buChar char="u"/>
            </a:pPr>
            <a:r>
              <a:rPr lang="en-US" dirty="0"/>
              <a:t>Over 2 million women reach menopause </a:t>
            </a:r>
            <a:r>
              <a:rPr lang="en-US" u="sng" dirty="0"/>
              <a:t>each</a:t>
            </a:r>
            <a:r>
              <a:rPr lang="en-US" dirty="0"/>
              <a:t> year</a:t>
            </a:r>
          </a:p>
          <a:p>
            <a:pPr marL="0" indent="0">
              <a:buNone/>
            </a:pPr>
            <a:endParaRPr lang="en-US" dirty="0"/>
          </a:p>
          <a:p>
            <a:pPr>
              <a:buFont typeface="Wingdings" charset="2"/>
              <a:buChar char="u"/>
            </a:pPr>
            <a:r>
              <a:rPr lang="en-US" dirty="0"/>
              <a:t>Impact of menopause wasn’t realized until the </a:t>
            </a:r>
            <a:r>
              <a:rPr lang="en-US" dirty="0">
                <a:solidFill>
                  <a:srgbClr val="FF0000"/>
                </a:solidFill>
              </a:rPr>
              <a:t>2</a:t>
            </a:r>
            <a:r>
              <a:rPr lang="en-US" baseline="30000" dirty="0">
                <a:solidFill>
                  <a:srgbClr val="FF0000"/>
                </a:solidFill>
              </a:rPr>
              <a:t>nd</a:t>
            </a:r>
            <a:r>
              <a:rPr lang="en-US" dirty="0">
                <a:solidFill>
                  <a:srgbClr val="FF0000"/>
                </a:solidFill>
              </a:rPr>
              <a:t> half of 20</a:t>
            </a:r>
            <a:r>
              <a:rPr lang="en-US" baseline="30000" dirty="0">
                <a:solidFill>
                  <a:srgbClr val="FF0000"/>
                </a:solidFill>
              </a:rPr>
              <a:t>th</a:t>
            </a:r>
            <a:r>
              <a:rPr lang="en-US" dirty="0">
                <a:solidFill>
                  <a:srgbClr val="FF0000"/>
                </a:solidFill>
              </a:rPr>
              <a:t> Century </a:t>
            </a:r>
            <a:r>
              <a:rPr lang="en-US" dirty="0"/>
              <a:t> during which time </a:t>
            </a:r>
            <a:r>
              <a:rPr lang="en-US" dirty="0">
                <a:solidFill>
                  <a:srgbClr val="FF0000"/>
                </a:solidFill>
              </a:rPr>
              <a:t>nearly ALL CVD research studies </a:t>
            </a:r>
            <a:r>
              <a:rPr lang="en-US" dirty="0"/>
              <a:t>conducted were </a:t>
            </a:r>
            <a:r>
              <a:rPr lang="en-US" dirty="0">
                <a:solidFill>
                  <a:srgbClr val="FF0000"/>
                </a:solidFill>
              </a:rPr>
              <a:t>on men</a:t>
            </a:r>
          </a:p>
          <a:p>
            <a:pPr marL="0" indent="0">
              <a:buNone/>
            </a:pPr>
            <a:endParaRPr lang="en-US" dirty="0"/>
          </a:p>
          <a:p>
            <a:pPr>
              <a:buFont typeface="Wingdings" charset="2"/>
              <a:buChar char="u"/>
            </a:pPr>
            <a:r>
              <a:rPr lang="en-US" dirty="0"/>
              <a:t>Average Life Expectancy of women born in:</a:t>
            </a:r>
          </a:p>
          <a:p>
            <a:pPr marL="0" indent="0">
              <a:buNone/>
            </a:pPr>
            <a:r>
              <a:rPr lang="en-US" dirty="0"/>
              <a:t>			 1920:  51 yrs.</a:t>
            </a:r>
          </a:p>
          <a:p>
            <a:pPr marL="0" indent="0">
              <a:buNone/>
            </a:pPr>
            <a:r>
              <a:rPr lang="en-US" dirty="0"/>
              <a:t>			 1960:  74 yrs.</a:t>
            </a:r>
          </a:p>
          <a:p>
            <a:pPr marL="0" indent="0">
              <a:buNone/>
            </a:pPr>
            <a:r>
              <a:rPr lang="en-US" dirty="0"/>
              <a:t>			 2023:  80.2 yrs.   (Men: 74.8 yrs.)</a:t>
            </a:r>
          </a:p>
          <a:p>
            <a:pPr marL="0" indent="0">
              <a:buNone/>
            </a:pPr>
            <a:endParaRPr lang="en-US" dirty="0"/>
          </a:p>
          <a:p>
            <a:pPr>
              <a:buFont typeface="Wingdings" charset="2"/>
              <a:buChar char="u"/>
            </a:pPr>
            <a:endParaRPr lang="en-US" dirty="0"/>
          </a:p>
          <a:p>
            <a:pPr>
              <a:buFont typeface="Wingdings" charset="2"/>
              <a:buChar char="u"/>
            </a:pPr>
            <a:endParaRPr lang="en-US" dirty="0"/>
          </a:p>
          <a:p>
            <a:pPr marL="0" indent="0">
              <a:buNone/>
            </a:pPr>
            <a:r>
              <a:rPr lang="en-US" dirty="0"/>
              <a:t>		</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25</a:t>
            </a:fld>
            <a:endParaRPr lang="en-US" dirty="0"/>
          </a:p>
        </p:txBody>
      </p:sp>
    </p:spTree>
    <p:extLst>
      <p:ext uri="{BB962C8B-B14F-4D97-AF65-F5344CB8AC3E}">
        <p14:creationId xmlns:p14="http://schemas.microsoft.com/office/powerpoint/2010/main" val="189054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2800" dirty="0"/>
              <a:t>History of Menopause &amp; Estrogen</a:t>
            </a:r>
          </a:p>
        </p:txBody>
      </p:sp>
      <p:sp>
        <p:nvSpPr>
          <p:cNvPr id="3" name="Content Placeholder 2"/>
          <p:cNvSpPr>
            <a:spLocks noGrp="1"/>
          </p:cNvSpPr>
          <p:nvPr>
            <p:ph idx="1"/>
          </p:nvPr>
        </p:nvSpPr>
        <p:spPr>
          <a:xfrm>
            <a:off x="334538" y="1566868"/>
            <a:ext cx="8564988" cy="4473564"/>
          </a:xfrm>
        </p:spPr>
        <p:txBody>
          <a:bodyPr/>
          <a:lstStyle/>
          <a:p>
            <a:pPr marL="0" indent="0">
              <a:lnSpc>
                <a:spcPct val="150000"/>
              </a:lnSpc>
              <a:buNone/>
            </a:pPr>
            <a:endParaRPr lang="en-US" b="1" dirty="0"/>
          </a:p>
          <a:p>
            <a:pPr marL="0" indent="0">
              <a:lnSpc>
                <a:spcPct val="150000"/>
              </a:lnSpc>
              <a:buNone/>
            </a:pPr>
            <a:r>
              <a:rPr lang="en-US" b="1" dirty="0">
                <a:solidFill>
                  <a:srgbClr val="FF0000"/>
                </a:solidFill>
              </a:rPr>
              <a:t>1686</a:t>
            </a:r>
            <a:r>
              <a:rPr lang="en-US" dirty="0">
                <a:solidFill>
                  <a:srgbClr val="FF0000"/>
                </a:solidFill>
              </a:rPr>
              <a:t>: </a:t>
            </a:r>
            <a:r>
              <a:rPr lang="en-US" dirty="0"/>
              <a:t>Salem, Mass: 14 ‘witches’ are executed; </a:t>
            </a:r>
            <a:r>
              <a:rPr lang="en-US" i="1" dirty="0"/>
              <a:t>13 were of  ‘menopausal</a:t>
            </a:r>
            <a:r>
              <a:rPr lang="en-US" dirty="0"/>
              <a:t>’ age</a:t>
            </a:r>
          </a:p>
          <a:p>
            <a:pPr marL="0" indent="0">
              <a:lnSpc>
                <a:spcPct val="150000"/>
              </a:lnSpc>
              <a:buNone/>
            </a:pPr>
            <a:r>
              <a:rPr lang="en-US" b="1" dirty="0">
                <a:solidFill>
                  <a:srgbClr val="FF0000"/>
                </a:solidFill>
              </a:rPr>
              <a:t>1872</a:t>
            </a:r>
            <a:r>
              <a:rPr lang="en-US" dirty="0"/>
              <a:t>: England: Menopausal women were classified as having </a:t>
            </a:r>
            <a:r>
              <a:rPr lang="en-US" b="1" dirty="0"/>
              <a:t>‘</a:t>
            </a:r>
            <a:r>
              <a:rPr lang="en-US" b="1" dirty="0">
                <a:solidFill>
                  <a:srgbClr val="843549"/>
                </a:solidFill>
              </a:rPr>
              <a:t>incurable dementia</a:t>
            </a:r>
            <a:r>
              <a:rPr lang="en-US" dirty="0"/>
              <a:t>’ </a:t>
            </a:r>
          </a:p>
          <a:p>
            <a:pPr marL="0" indent="0">
              <a:lnSpc>
                <a:spcPct val="150000"/>
              </a:lnSpc>
              <a:buNone/>
            </a:pPr>
            <a:r>
              <a:rPr lang="en-US" b="1" dirty="0">
                <a:solidFill>
                  <a:srgbClr val="FF0000"/>
                </a:solidFill>
              </a:rPr>
              <a:t>1942</a:t>
            </a:r>
            <a:r>
              <a:rPr lang="en-US" dirty="0">
                <a:solidFill>
                  <a:srgbClr val="FF0000"/>
                </a:solidFill>
              </a:rPr>
              <a:t>: </a:t>
            </a:r>
            <a:r>
              <a:rPr lang="en-US" dirty="0"/>
              <a:t>FDA approval for </a:t>
            </a:r>
            <a:r>
              <a:rPr lang="en-US" dirty="0">
                <a:solidFill>
                  <a:srgbClr val="FF0000"/>
                </a:solidFill>
              </a:rPr>
              <a:t>Premarin</a:t>
            </a:r>
            <a:r>
              <a:rPr lang="en-US" dirty="0"/>
              <a:t> use for estrogen replacement therapy</a:t>
            </a:r>
          </a:p>
          <a:p>
            <a:pPr marL="0" indent="0">
              <a:lnSpc>
                <a:spcPct val="150000"/>
              </a:lnSpc>
              <a:buNone/>
            </a:pPr>
            <a:r>
              <a:rPr lang="en-US" b="1" dirty="0">
                <a:solidFill>
                  <a:srgbClr val="FF0000"/>
                </a:solidFill>
              </a:rPr>
              <a:t>1975</a:t>
            </a:r>
            <a:r>
              <a:rPr lang="en-US" dirty="0">
                <a:solidFill>
                  <a:srgbClr val="FF0000"/>
                </a:solidFill>
              </a:rPr>
              <a:t>: </a:t>
            </a:r>
            <a:r>
              <a:rPr lang="en-US" dirty="0"/>
              <a:t>NEJM reports possible link between estrogen and breast cancer</a:t>
            </a:r>
          </a:p>
          <a:p>
            <a:pPr marL="0" indent="0">
              <a:lnSpc>
                <a:spcPct val="150000"/>
              </a:lnSpc>
              <a:buNone/>
            </a:pPr>
            <a:r>
              <a:rPr lang="en-US" b="1" dirty="0">
                <a:solidFill>
                  <a:srgbClr val="FF0000"/>
                </a:solidFill>
              </a:rPr>
              <a:t>1977</a:t>
            </a:r>
            <a:r>
              <a:rPr lang="en-US" dirty="0">
                <a:solidFill>
                  <a:srgbClr val="FF0000"/>
                </a:solidFill>
              </a:rPr>
              <a:t>: </a:t>
            </a:r>
            <a:r>
              <a:rPr lang="en-US" dirty="0"/>
              <a:t>Estrogen - possible link with endometrial (uterine) cancer</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26</a:t>
            </a:fld>
            <a:endParaRPr lang="en-US" dirty="0"/>
          </a:p>
        </p:txBody>
      </p:sp>
    </p:spTree>
    <p:extLst>
      <p:ext uri="{BB962C8B-B14F-4D97-AF65-F5344CB8AC3E}">
        <p14:creationId xmlns:p14="http://schemas.microsoft.com/office/powerpoint/2010/main" val="1946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b="0" dirty="0"/>
            </a:br>
            <a:r>
              <a:rPr lang="en-US" sz="2800" dirty="0"/>
              <a:t>History of Menopause &amp; Estrogen</a:t>
            </a:r>
          </a:p>
        </p:txBody>
      </p:sp>
      <p:sp>
        <p:nvSpPr>
          <p:cNvPr id="3" name="Content Placeholder 2"/>
          <p:cNvSpPr>
            <a:spLocks noGrp="1"/>
          </p:cNvSpPr>
          <p:nvPr>
            <p:ph idx="1"/>
          </p:nvPr>
        </p:nvSpPr>
        <p:spPr>
          <a:xfrm>
            <a:off x="393700" y="1904999"/>
            <a:ext cx="8045450" cy="3733801"/>
          </a:xfrm>
        </p:spPr>
        <p:txBody>
          <a:bodyPr/>
          <a:lstStyle/>
          <a:p>
            <a:pPr marL="0" lvl="1" indent="0">
              <a:lnSpc>
                <a:spcPct val="150000"/>
              </a:lnSpc>
              <a:buNone/>
            </a:pPr>
            <a:r>
              <a:rPr lang="en-US" sz="2200" b="1" dirty="0">
                <a:solidFill>
                  <a:srgbClr val="FF0000"/>
                </a:solidFill>
              </a:rPr>
              <a:t>1990’s</a:t>
            </a:r>
            <a:r>
              <a:rPr lang="en-US" sz="2200" dirty="0">
                <a:solidFill>
                  <a:srgbClr val="FF0000"/>
                </a:solidFill>
              </a:rPr>
              <a:t>:  </a:t>
            </a:r>
          </a:p>
          <a:p>
            <a:pPr marL="577850" lvl="1" indent="-336550">
              <a:lnSpc>
                <a:spcPct val="150000"/>
              </a:lnSpc>
              <a:buFont typeface="Wingdings" pitchFamily="2" charset="2"/>
              <a:buChar char="v"/>
            </a:pPr>
            <a:r>
              <a:rPr lang="en-US" dirty="0"/>
              <a:t>Over</a:t>
            </a:r>
            <a:r>
              <a:rPr lang="en-US" dirty="0">
                <a:solidFill>
                  <a:srgbClr val="843549"/>
                </a:solidFill>
              </a:rPr>
              <a:t> </a:t>
            </a:r>
            <a:r>
              <a:rPr lang="en-US" dirty="0">
                <a:solidFill>
                  <a:srgbClr val="FF0000"/>
                </a:solidFill>
              </a:rPr>
              <a:t>90%  </a:t>
            </a:r>
            <a:r>
              <a:rPr lang="en-US" dirty="0"/>
              <a:t>of women in their 50’s who had a hysterectomy used estrogen. </a:t>
            </a:r>
          </a:p>
          <a:p>
            <a:pPr marL="0" lvl="1" indent="0">
              <a:buNone/>
            </a:pPr>
            <a:r>
              <a:rPr lang="en-US" dirty="0"/>
              <a:t>	                    Estrogen therapy was the </a:t>
            </a:r>
            <a:r>
              <a:rPr lang="en-US" dirty="0">
                <a:solidFill>
                  <a:srgbClr val="FF0000"/>
                </a:solidFill>
              </a:rPr>
              <a:t>‘</a:t>
            </a:r>
            <a:r>
              <a:rPr lang="en-US" i="1" dirty="0">
                <a:solidFill>
                  <a:srgbClr val="FF0000"/>
                </a:solidFill>
              </a:rPr>
              <a:t>standard of care</a:t>
            </a:r>
            <a:r>
              <a:rPr lang="en-US" dirty="0">
                <a:solidFill>
                  <a:srgbClr val="FF0000"/>
                </a:solidFill>
              </a:rPr>
              <a:t>.’</a:t>
            </a:r>
          </a:p>
          <a:p>
            <a:pPr marL="633413" lvl="1" indent="-392113">
              <a:lnSpc>
                <a:spcPct val="200000"/>
              </a:lnSpc>
              <a:spcBef>
                <a:spcPts val="1080"/>
              </a:spcBef>
              <a:buFont typeface="Wingdings" pitchFamily="2" charset="2"/>
              <a:buChar char="v"/>
            </a:pPr>
            <a:r>
              <a:rPr lang="en-US" dirty="0"/>
              <a:t>Premarin was the most frequently prescribed drug in U.S. </a:t>
            </a:r>
          </a:p>
          <a:p>
            <a:pPr marL="633413" lvl="1" indent="-392113">
              <a:lnSpc>
                <a:spcPct val="200000"/>
              </a:lnSpc>
              <a:spcBef>
                <a:spcPts val="1080"/>
              </a:spcBef>
              <a:buFont typeface="Wingdings" pitchFamily="2" charset="2"/>
              <a:buChar char="v"/>
            </a:pPr>
            <a:r>
              <a:rPr lang="en-US" dirty="0"/>
              <a:t>Premarin sales in U.S. reached $1 billion annually</a:t>
            </a:r>
          </a:p>
          <a:p>
            <a:pPr marL="0" lvl="1" indent="0">
              <a:buNone/>
            </a:pPr>
            <a:endParaRPr lang="en-US" dirty="0"/>
          </a:p>
          <a:p>
            <a:pPr marL="0" indent="0">
              <a:lnSpc>
                <a:spcPct val="120000"/>
              </a:lnSpc>
              <a:buNone/>
            </a:pPr>
            <a:endParaRPr lang="en-US" dirty="0"/>
          </a:p>
          <a:p>
            <a:pPr lvl="4"/>
            <a:endParaRPr lang="en-US" dirty="0"/>
          </a:p>
          <a:p>
            <a:pPr lvl="4"/>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27</a:t>
            </a:fld>
            <a:endParaRPr lang="en-US" dirty="0"/>
          </a:p>
        </p:txBody>
      </p:sp>
    </p:spTree>
    <p:extLst>
      <p:ext uri="{BB962C8B-B14F-4D97-AF65-F5344CB8AC3E}">
        <p14:creationId xmlns:p14="http://schemas.microsoft.com/office/powerpoint/2010/main" val="21379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225424"/>
            <a:ext cx="8655050" cy="965201"/>
          </a:xfrm>
        </p:spPr>
        <p:txBody>
          <a:bodyPr>
            <a:normAutofit fontScale="90000"/>
          </a:bodyPr>
          <a:lstStyle/>
          <a:p>
            <a:pPr algn="ctr">
              <a:lnSpc>
                <a:spcPct val="150000"/>
              </a:lnSpc>
            </a:pPr>
            <a:r>
              <a:rPr lang="en-US" sz="2700" dirty="0"/>
              <a:t>History of Menopause &amp; Estrogen Controversy</a:t>
            </a:r>
            <a:br>
              <a:rPr lang="en-US" sz="2800" dirty="0"/>
            </a:br>
            <a:r>
              <a:rPr lang="en-US" sz="2200" dirty="0">
                <a:solidFill>
                  <a:srgbClr val="FF0000"/>
                </a:solidFill>
              </a:rPr>
              <a:t>“When It All Went Wrong” </a:t>
            </a:r>
          </a:p>
        </p:txBody>
      </p:sp>
      <p:sp>
        <p:nvSpPr>
          <p:cNvPr id="3" name="Content Placeholder 2"/>
          <p:cNvSpPr>
            <a:spLocks noGrp="1"/>
          </p:cNvSpPr>
          <p:nvPr>
            <p:ph idx="1"/>
          </p:nvPr>
        </p:nvSpPr>
        <p:spPr>
          <a:xfrm>
            <a:off x="244476" y="1473797"/>
            <a:ext cx="8655049" cy="4765077"/>
          </a:xfrm>
        </p:spPr>
        <p:txBody>
          <a:bodyPr/>
          <a:lstStyle/>
          <a:p>
            <a:pPr marL="0" indent="0">
              <a:lnSpc>
                <a:spcPct val="150000"/>
              </a:lnSpc>
              <a:buNone/>
            </a:pPr>
            <a:r>
              <a:rPr lang="en-US" b="1" dirty="0">
                <a:solidFill>
                  <a:srgbClr val="FF0000"/>
                </a:solidFill>
              </a:rPr>
              <a:t>1991</a:t>
            </a:r>
            <a:r>
              <a:rPr lang="en-US" dirty="0"/>
              <a:t>: NIH launched the now famous </a:t>
            </a:r>
            <a:r>
              <a:rPr lang="en-US" i="1" dirty="0">
                <a:solidFill>
                  <a:srgbClr val="FF0000"/>
                </a:solidFill>
              </a:rPr>
              <a:t>Women’s Health Initiative </a:t>
            </a:r>
            <a:r>
              <a:rPr lang="en-US" dirty="0">
                <a:solidFill>
                  <a:srgbClr val="FF0000"/>
                </a:solidFill>
              </a:rPr>
              <a:t>(WHI Study)</a:t>
            </a:r>
          </a:p>
          <a:p>
            <a:pPr marL="685800" lvl="3" defTabSz="63500">
              <a:spcBef>
                <a:spcPts val="1080"/>
              </a:spcBef>
              <a:buFont typeface="Wingdings" pitchFamily="2" charset="2"/>
              <a:buChar char="q"/>
            </a:pPr>
            <a:r>
              <a:rPr lang="en-US" dirty="0"/>
              <a:t>Multinational clinical trial designed to test the effect of postmenopausal </a:t>
            </a:r>
            <a:r>
              <a:rPr lang="en-US" dirty="0">
                <a:solidFill>
                  <a:srgbClr val="843549"/>
                </a:solidFill>
              </a:rPr>
              <a:t>hormone therapy</a:t>
            </a:r>
            <a:r>
              <a:rPr lang="en-US" dirty="0"/>
              <a:t>, </a:t>
            </a:r>
            <a:r>
              <a:rPr lang="en-US" dirty="0">
                <a:solidFill>
                  <a:srgbClr val="843549"/>
                </a:solidFill>
              </a:rPr>
              <a:t>diet</a:t>
            </a:r>
            <a:r>
              <a:rPr lang="en-US" dirty="0"/>
              <a:t>, </a:t>
            </a:r>
            <a:r>
              <a:rPr lang="en-US" dirty="0">
                <a:solidFill>
                  <a:srgbClr val="843549"/>
                </a:solidFill>
              </a:rPr>
              <a:t>calcium </a:t>
            </a:r>
            <a:r>
              <a:rPr lang="en-US" dirty="0"/>
              <a:t>and </a:t>
            </a:r>
            <a:r>
              <a:rPr lang="en-US" dirty="0">
                <a:solidFill>
                  <a:srgbClr val="843549"/>
                </a:solidFill>
              </a:rPr>
              <a:t>Vit-D</a:t>
            </a:r>
            <a:r>
              <a:rPr lang="en-US" dirty="0"/>
              <a:t> on the risk of:</a:t>
            </a:r>
          </a:p>
          <a:p>
            <a:pPr marL="1028700" lvl="4" defTabSz="63500">
              <a:spcBef>
                <a:spcPts val="480"/>
              </a:spcBef>
              <a:buFont typeface="Wingdings" pitchFamily="2" charset="2"/>
              <a:buChar char="v"/>
            </a:pPr>
            <a:r>
              <a:rPr lang="en-US" u="sng" dirty="0"/>
              <a:t>Heart Disease</a:t>
            </a:r>
            <a:r>
              <a:rPr lang="en-US" dirty="0"/>
              <a:t>, </a:t>
            </a:r>
            <a:r>
              <a:rPr lang="en-US" u="sng" dirty="0"/>
              <a:t>Bone Fracture</a:t>
            </a:r>
            <a:r>
              <a:rPr lang="en-US" dirty="0"/>
              <a:t>, </a:t>
            </a:r>
            <a:r>
              <a:rPr lang="en-US" u="sng" dirty="0"/>
              <a:t>Stroke</a:t>
            </a:r>
            <a:r>
              <a:rPr lang="en-US" dirty="0"/>
              <a:t>, </a:t>
            </a:r>
            <a:r>
              <a:rPr lang="en-US" u="sng" dirty="0"/>
              <a:t>Breast and Colorectal Cancer</a:t>
            </a:r>
            <a:r>
              <a:rPr lang="en-US" dirty="0"/>
              <a:t>.</a:t>
            </a:r>
          </a:p>
          <a:p>
            <a:pPr marL="685800" lvl="3" defTabSz="63500">
              <a:lnSpc>
                <a:spcPct val="200000"/>
              </a:lnSpc>
              <a:buFont typeface="Wingdings" pitchFamily="2" charset="2"/>
              <a:buChar char="q"/>
            </a:pPr>
            <a:r>
              <a:rPr lang="en-US" dirty="0">
                <a:solidFill>
                  <a:srgbClr val="FF0000"/>
                </a:solidFill>
              </a:rPr>
              <a:t>161,808 “healthy</a:t>
            </a:r>
            <a:r>
              <a:rPr lang="en-US" sz="2200" dirty="0">
                <a:solidFill>
                  <a:srgbClr val="FF0000"/>
                </a:solidFill>
              </a:rPr>
              <a:t>” </a:t>
            </a:r>
            <a:r>
              <a:rPr lang="en-US" dirty="0"/>
              <a:t>postmenopausal women aged 50-79 years were enrolled</a:t>
            </a:r>
          </a:p>
          <a:p>
            <a:pPr marL="685800" lvl="3" defTabSz="63500">
              <a:spcBef>
                <a:spcPts val="1080"/>
              </a:spcBef>
              <a:buFont typeface="Wingdings" pitchFamily="2" charset="2"/>
              <a:buChar char="q"/>
            </a:pPr>
            <a:r>
              <a:rPr lang="en-US" dirty="0">
                <a:solidFill>
                  <a:srgbClr val="FF0000"/>
                </a:solidFill>
              </a:rPr>
              <a:t>Average Age</a:t>
            </a:r>
            <a:r>
              <a:rPr lang="en-US" dirty="0"/>
              <a:t>: </a:t>
            </a:r>
            <a:r>
              <a:rPr lang="en-US" dirty="0">
                <a:solidFill>
                  <a:srgbClr val="FF0000"/>
                </a:solidFill>
              </a:rPr>
              <a:t>63 yrs</a:t>
            </a:r>
            <a:r>
              <a:rPr lang="en-US" dirty="0">
                <a:solidFill>
                  <a:srgbClr val="843549"/>
                </a:solidFill>
              </a:rPr>
              <a:t>.  </a:t>
            </a:r>
            <a:r>
              <a:rPr lang="en-US" dirty="0">
                <a:solidFill>
                  <a:srgbClr val="FF0000"/>
                </a:solidFill>
              </a:rPr>
              <a:t>12 yrs  </a:t>
            </a:r>
            <a:r>
              <a:rPr lang="en-US" u="sng" dirty="0">
                <a:solidFill>
                  <a:srgbClr val="FF0000"/>
                </a:solidFill>
              </a:rPr>
              <a:t>AFTER</a:t>
            </a:r>
            <a:r>
              <a:rPr lang="en-US" dirty="0">
                <a:solidFill>
                  <a:srgbClr val="FF0000"/>
                </a:solidFill>
              </a:rPr>
              <a:t>  </a:t>
            </a:r>
            <a:r>
              <a:rPr lang="en-US" dirty="0"/>
              <a:t>average menopause onset!!  </a:t>
            </a:r>
          </a:p>
          <a:p>
            <a:pPr marL="342900" lvl="3" indent="0" defTabSz="63500">
              <a:spcBef>
                <a:spcPts val="1080"/>
              </a:spcBef>
              <a:buNone/>
            </a:pPr>
            <a:r>
              <a:rPr lang="en-US" sz="1800" dirty="0"/>
              <a:t>         Note:</a:t>
            </a:r>
            <a:r>
              <a:rPr lang="en-US" sz="1800" i="1" dirty="0"/>
              <a:t> Only 10% of  enrollees were between the age of 50-59</a:t>
            </a:r>
          </a:p>
          <a:p>
            <a:pPr marL="685800" lvl="3" defTabSz="63500">
              <a:lnSpc>
                <a:spcPct val="150000"/>
              </a:lnSpc>
              <a:spcBef>
                <a:spcPts val="0"/>
              </a:spcBef>
              <a:buFont typeface="Wingdings" pitchFamily="2" charset="2"/>
              <a:buChar char="q"/>
            </a:pPr>
            <a:r>
              <a:rPr lang="en-US" dirty="0">
                <a:solidFill>
                  <a:srgbClr val="FF0000"/>
                </a:solidFill>
              </a:rPr>
              <a:t>Three Arms </a:t>
            </a:r>
            <a:r>
              <a:rPr lang="en-US" dirty="0"/>
              <a:t>of the WHI Study: </a:t>
            </a:r>
          </a:p>
          <a:p>
            <a:pPr marL="1714500" lvl="4" indent="-457200">
              <a:spcBef>
                <a:spcPts val="300"/>
              </a:spcBef>
              <a:buFont typeface="+mj-lt"/>
              <a:buAutoNum type="arabicPeriod"/>
            </a:pPr>
            <a:r>
              <a:rPr lang="en-US" dirty="0">
                <a:solidFill>
                  <a:srgbClr val="FF0000"/>
                </a:solidFill>
              </a:rPr>
              <a:t>Estrogen  Alone  </a:t>
            </a:r>
            <a:r>
              <a:rPr lang="en-US" dirty="0"/>
              <a:t>(Premarin)  </a:t>
            </a:r>
            <a:r>
              <a:rPr lang="en-US" dirty="0">
                <a:solidFill>
                  <a:srgbClr val="FF0000"/>
                </a:solidFill>
              </a:rPr>
              <a:t>(E)</a:t>
            </a:r>
          </a:p>
          <a:p>
            <a:pPr marL="1714500" lvl="4" indent="-457200">
              <a:spcBef>
                <a:spcPts val="300"/>
              </a:spcBef>
              <a:buFont typeface="+mj-lt"/>
              <a:buAutoNum type="arabicPeriod"/>
            </a:pPr>
            <a:r>
              <a:rPr lang="en-US" dirty="0">
                <a:solidFill>
                  <a:srgbClr val="FF0000"/>
                </a:solidFill>
              </a:rPr>
              <a:t>Estrogen + Provera </a:t>
            </a:r>
            <a:r>
              <a:rPr lang="en-US" dirty="0"/>
              <a:t>(medhydroxy-progesterone)  </a:t>
            </a:r>
            <a:r>
              <a:rPr lang="en-US" dirty="0">
                <a:solidFill>
                  <a:srgbClr val="FF0000"/>
                </a:solidFill>
              </a:rPr>
              <a:t>(E+ P)</a:t>
            </a:r>
          </a:p>
          <a:p>
            <a:pPr marL="1714500" lvl="4" indent="-457200">
              <a:spcBef>
                <a:spcPts val="300"/>
              </a:spcBef>
              <a:buFont typeface="+mj-lt"/>
              <a:buAutoNum type="arabicPeriod"/>
            </a:pPr>
            <a:r>
              <a:rPr lang="en-US" dirty="0">
                <a:solidFill>
                  <a:srgbClr val="FF0000"/>
                </a:solidFill>
              </a:rPr>
              <a:t>Placebo</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28</a:t>
            </a:fld>
            <a:endParaRPr lang="en-US" dirty="0"/>
          </a:p>
        </p:txBody>
      </p:sp>
    </p:spTree>
    <p:extLst>
      <p:ext uri="{BB962C8B-B14F-4D97-AF65-F5344CB8AC3E}">
        <p14:creationId xmlns:p14="http://schemas.microsoft.com/office/powerpoint/2010/main" val="7891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50000"/>
              </a:lnSpc>
            </a:pPr>
            <a:r>
              <a:rPr lang="en-US" sz="2700" dirty="0"/>
              <a:t>History of Menopause &amp; Estrogen Controversy</a:t>
            </a:r>
            <a:br>
              <a:rPr lang="en-US" sz="2800" dirty="0"/>
            </a:br>
            <a:r>
              <a:rPr lang="en-US" sz="2200" dirty="0">
                <a:solidFill>
                  <a:srgbClr val="FF0000"/>
                </a:solidFill>
              </a:rPr>
              <a:t>“When It All Went Wrong” </a:t>
            </a:r>
          </a:p>
        </p:txBody>
      </p:sp>
      <p:sp>
        <p:nvSpPr>
          <p:cNvPr id="3" name="Content Placeholder 2"/>
          <p:cNvSpPr>
            <a:spLocks noGrp="1"/>
          </p:cNvSpPr>
          <p:nvPr>
            <p:ph idx="1"/>
          </p:nvPr>
        </p:nvSpPr>
        <p:spPr>
          <a:xfrm>
            <a:off x="375557" y="1616529"/>
            <a:ext cx="8294914" cy="4539721"/>
          </a:xfrm>
        </p:spPr>
        <p:txBody>
          <a:bodyPr/>
          <a:lstStyle/>
          <a:p>
            <a:pPr marL="0" indent="0">
              <a:buNone/>
            </a:pPr>
            <a:r>
              <a:rPr lang="en-US" b="1" dirty="0">
                <a:solidFill>
                  <a:srgbClr val="FF0000"/>
                </a:solidFill>
              </a:rPr>
              <a:t>2002</a:t>
            </a:r>
            <a:r>
              <a:rPr lang="en-US" sz="2400" dirty="0">
                <a:solidFill>
                  <a:srgbClr val="FF0000"/>
                </a:solidFill>
              </a:rPr>
              <a:t>:  </a:t>
            </a:r>
            <a:r>
              <a:rPr lang="en-US" dirty="0"/>
              <a:t>WHI Study was </a:t>
            </a:r>
            <a:r>
              <a:rPr lang="en-US" dirty="0">
                <a:solidFill>
                  <a:srgbClr val="FF0000"/>
                </a:solidFill>
              </a:rPr>
              <a:t>stopped prematurely</a:t>
            </a:r>
            <a:r>
              <a:rPr lang="en-US" dirty="0">
                <a:solidFill>
                  <a:srgbClr val="843549"/>
                </a:solidFill>
              </a:rPr>
              <a:t>, </a:t>
            </a:r>
            <a:r>
              <a:rPr lang="en-US" dirty="0"/>
              <a:t>concluding that : </a:t>
            </a:r>
          </a:p>
          <a:p>
            <a:pPr marL="0" indent="0" algn="ctr">
              <a:spcBef>
                <a:spcPts val="1200"/>
              </a:spcBef>
              <a:spcAft>
                <a:spcPts val="600"/>
              </a:spcAft>
              <a:buNone/>
            </a:pPr>
            <a:r>
              <a:rPr lang="en-US" dirty="0"/>
              <a:t>      </a:t>
            </a:r>
            <a:r>
              <a:rPr lang="en-US" dirty="0">
                <a:solidFill>
                  <a:srgbClr val="FF0000"/>
                </a:solidFill>
              </a:rPr>
              <a:t>“Estrogen was associated with an INCREASED risk for Breast Cancer and Heart Attacks”</a:t>
            </a:r>
            <a:r>
              <a:rPr lang="en-US" dirty="0">
                <a:solidFill>
                  <a:srgbClr val="843549"/>
                </a:solidFill>
              </a:rPr>
              <a:t> </a:t>
            </a:r>
            <a:r>
              <a:rPr lang="en-US" dirty="0"/>
              <a:t>and was </a:t>
            </a:r>
            <a:r>
              <a:rPr lang="en-US" u="sng" dirty="0"/>
              <a:t>initially</a:t>
            </a:r>
            <a:r>
              <a:rPr lang="en-US" dirty="0"/>
              <a:t> reported in a </a:t>
            </a:r>
            <a:r>
              <a:rPr lang="en-US" i="1" dirty="0"/>
              <a:t>world press release.</a:t>
            </a:r>
          </a:p>
          <a:p>
            <a:pPr marL="635000" lvl="2" indent="-342900">
              <a:buFont typeface="Wingdings" charset="2"/>
              <a:buChar char="v"/>
            </a:pPr>
            <a:r>
              <a:rPr lang="en-US" dirty="0"/>
              <a:t>(E + P) Arm: </a:t>
            </a:r>
            <a:r>
              <a:rPr lang="en-US" u="sng" dirty="0">
                <a:solidFill>
                  <a:srgbClr val="FF0000"/>
                </a:solidFill>
              </a:rPr>
              <a:t>slight</a:t>
            </a:r>
            <a:r>
              <a:rPr lang="en-US" dirty="0">
                <a:solidFill>
                  <a:srgbClr val="FF0000"/>
                </a:solidFill>
              </a:rPr>
              <a:t> </a:t>
            </a:r>
            <a:r>
              <a:rPr lang="en-US" u="sng" dirty="0">
                <a:solidFill>
                  <a:srgbClr val="FF0000"/>
                </a:solidFill>
              </a:rPr>
              <a:t>increased</a:t>
            </a:r>
            <a:r>
              <a:rPr lang="en-US" dirty="0">
                <a:solidFill>
                  <a:srgbClr val="FF0000"/>
                </a:solidFill>
              </a:rPr>
              <a:t> </a:t>
            </a:r>
            <a:r>
              <a:rPr lang="en-US" dirty="0"/>
              <a:t>risk of heart disease, stroke, blood clots, and  breast cancer.  </a:t>
            </a:r>
          </a:p>
          <a:p>
            <a:pPr marL="690563" lvl="2" indent="-398463">
              <a:buNone/>
            </a:pPr>
            <a:r>
              <a:rPr lang="en-US" dirty="0"/>
              <a:t>      NOTE: Results did not meet statistical significance and were later found to be  </a:t>
            </a:r>
            <a:r>
              <a:rPr lang="en-US" u="sng" dirty="0"/>
              <a:t>invalid.</a:t>
            </a:r>
            <a:r>
              <a:rPr lang="en-US" dirty="0"/>
              <a:t>   NO announcement to the women in the world press.</a:t>
            </a:r>
          </a:p>
          <a:p>
            <a:pPr marL="635000" lvl="2" indent="-342900">
              <a:spcBef>
                <a:spcPts val="1200"/>
              </a:spcBef>
              <a:buFont typeface="Wingdings" charset="2"/>
              <a:buChar char="v"/>
            </a:pPr>
            <a:r>
              <a:rPr lang="en-US" dirty="0"/>
              <a:t>(E alone) Arm: </a:t>
            </a:r>
            <a:r>
              <a:rPr lang="en-US" u="sng" dirty="0">
                <a:solidFill>
                  <a:srgbClr val="FF0000"/>
                </a:solidFill>
              </a:rPr>
              <a:t>slight</a:t>
            </a:r>
            <a:r>
              <a:rPr lang="en-US" dirty="0">
                <a:solidFill>
                  <a:srgbClr val="FF0000"/>
                </a:solidFill>
              </a:rPr>
              <a:t> </a:t>
            </a:r>
            <a:r>
              <a:rPr lang="en-US" u="sng" dirty="0">
                <a:solidFill>
                  <a:srgbClr val="FF0000"/>
                </a:solidFill>
              </a:rPr>
              <a:t>increased</a:t>
            </a:r>
            <a:r>
              <a:rPr lang="en-US" dirty="0">
                <a:solidFill>
                  <a:srgbClr val="FF0000"/>
                </a:solidFill>
              </a:rPr>
              <a:t> </a:t>
            </a:r>
            <a:r>
              <a:rPr lang="en-US" dirty="0"/>
              <a:t>risk stroke and blood clots; no benefit on heart attacks and </a:t>
            </a:r>
            <a:r>
              <a:rPr lang="en-US" u="sng" dirty="0">
                <a:solidFill>
                  <a:srgbClr val="FF0000"/>
                </a:solidFill>
              </a:rPr>
              <a:t>slight</a:t>
            </a:r>
            <a:r>
              <a:rPr lang="en-US" dirty="0">
                <a:solidFill>
                  <a:srgbClr val="FF0000"/>
                </a:solidFill>
              </a:rPr>
              <a:t> </a:t>
            </a:r>
            <a:r>
              <a:rPr lang="en-US" u="sng" dirty="0">
                <a:solidFill>
                  <a:srgbClr val="FF0000"/>
                </a:solidFill>
              </a:rPr>
              <a:t>decreased</a:t>
            </a:r>
            <a:r>
              <a:rPr lang="en-US" dirty="0">
                <a:solidFill>
                  <a:srgbClr val="FF0000"/>
                </a:solidFill>
              </a:rPr>
              <a:t> </a:t>
            </a:r>
            <a:r>
              <a:rPr lang="en-US" dirty="0"/>
              <a:t>risk of </a:t>
            </a:r>
            <a:r>
              <a:rPr lang="en-US" i="1" dirty="0"/>
              <a:t>breast and colon cancer </a:t>
            </a:r>
            <a:r>
              <a:rPr lang="en-US" dirty="0"/>
              <a:t>and </a:t>
            </a:r>
            <a:r>
              <a:rPr lang="en-US" i="1" dirty="0"/>
              <a:t>osteoporosis </a:t>
            </a:r>
            <a:r>
              <a:rPr lang="en-US" dirty="0"/>
              <a:t>but</a:t>
            </a:r>
            <a:r>
              <a:rPr lang="en-US" dirty="0">
                <a:solidFill>
                  <a:srgbClr val="843549"/>
                </a:solidFill>
              </a:rPr>
              <a:t>  </a:t>
            </a:r>
            <a:r>
              <a:rPr lang="en-US" dirty="0"/>
              <a:t>this was NOT released in the press release.</a:t>
            </a:r>
            <a:endParaRPr lang="en-US" i="1" dirty="0"/>
          </a:p>
          <a:p>
            <a:pPr marL="0" indent="0" algn="ctr">
              <a:lnSpc>
                <a:spcPct val="200000"/>
              </a:lnSpc>
              <a:buNone/>
            </a:pPr>
            <a:r>
              <a:rPr lang="en-US" dirty="0"/>
              <a:t>Remember: Average age of enrollees – </a:t>
            </a:r>
            <a:r>
              <a:rPr lang="en-US" dirty="0">
                <a:solidFill>
                  <a:srgbClr val="FF0000"/>
                </a:solidFill>
              </a:rPr>
              <a:t>63 yrs</a:t>
            </a:r>
            <a:r>
              <a:rPr lang="en-US" dirty="0">
                <a:solidFill>
                  <a:srgbClr val="843549"/>
                </a:solidFill>
              </a:rPr>
              <a:t>. </a:t>
            </a:r>
          </a:p>
          <a:p>
            <a:pPr marL="0" indent="0">
              <a:buNone/>
            </a:pPr>
            <a:endParaRPr lang="en-US" b="1" dirty="0"/>
          </a:p>
          <a:p>
            <a:pPr marL="0" indent="0">
              <a:buNone/>
            </a:pPr>
            <a:endParaRPr lang="en-US" sz="1200" b="1" dirty="0"/>
          </a:p>
          <a:p>
            <a:pPr marL="287338" lvl="1" indent="0">
              <a:buNone/>
            </a:pPr>
            <a:endParaRPr lang="en-US" dirty="0"/>
          </a:p>
          <a:p>
            <a:pPr lvl="1" indent="-342900">
              <a:buFont typeface="Wingdings" charset="2"/>
              <a:buChar char="u"/>
            </a:pPr>
            <a:endParaRPr lang="en-US" dirty="0"/>
          </a:p>
          <a:p>
            <a:pPr marL="287338" lvl="1" indent="0">
              <a:buNone/>
            </a:pPr>
            <a:endParaRPr lang="en-US" sz="1800" dirty="0"/>
          </a:p>
          <a:p>
            <a:pPr lvl="1" indent="-342900">
              <a:buFont typeface="Wingdings" charset="2"/>
              <a:buChar char="u"/>
            </a:pPr>
            <a:endParaRPr lang="en-US" dirty="0"/>
          </a:p>
          <a:p>
            <a:pPr marL="287338" lvl="1" indent="0">
              <a:buNone/>
            </a:pPr>
            <a:endParaRPr lang="en-US" dirty="0"/>
          </a:p>
          <a:p>
            <a:pPr lvl="1">
              <a:buFont typeface="Wingdings" charset="2"/>
              <a:buChar char="u"/>
            </a:pPr>
            <a:endParaRPr lang="en-US" dirty="0"/>
          </a:p>
          <a:p>
            <a:pPr marL="0" indent="0">
              <a:buNone/>
            </a:pPr>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29</a:t>
            </a:fld>
            <a:endParaRPr lang="en-US" dirty="0"/>
          </a:p>
        </p:txBody>
      </p:sp>
      <p:sp>
        <p:nvSpPr>
          <p:cNvPr id="4" name="Footer Placeholder 3">
            <a:extLst>
              <a:ext uri="{FF2B5EF4-FFF2-40B4-BE49-F238E27FC236}">
                <a16:creationId xmlns:a16="http://schemas.microsoft.com/office/drawing/2014/main" id="{EAAAD1DA-168F-2E4C-9435-0020891E30E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71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6D71-B263-714B-B714-B75F1919AA5D}"/>
              </a:ext>
            </a:extLst>
          </p:cNvPr>
          <p:cNvSpPr>
            <a:spLocks noGrp="1"/>
          </p:cNvSpPr>
          <p:nvPr>
            <p:ph type="title"/>
          </p:nvPr>
        </p:nvSpPr>
        <p:spPr>
          <a:xfrm>
            <a:off x="244475" y="254000"/>
            <a:ext cx="8760629" cy="1106170"/>
          </a:xfrm>
        </p:spPr>
        <p:txBody>
          <a:bodyPr>
            <a:normAutofit/>
          </a:bodyPr>
          <a:lstStyle/>
          <a:p>
            <a:pPr algn="ctr">
              <a:lnSpc>
                <a:spcPct val="150000"/>
              </a:lnSpc>
              <a:spcAft>
                <a:spcPts val="600"/>
              </a:spcAft>
            </a:pPr>
            <a:r>
              <a:rPr lang="en-US" sz="2800" dirty="0">
                <a:latin typeface="+mn-lt"/>
              </a:rPr>
              <a:t>	</a:t>
            </a:r>
            <a:r>
              <a:rPr lang="en-US" sz="2400" kern="0" dirty="0">
                <a:solidFill>
                  <a:srgbClr val="843549"/>
                </a:solidFill>
                <a:effectLst/>
                <a:latin typeface="+mn-lt"/>
                <a:ea typeface="Times New Roman" panose="02020603050405020304" pitchFamily="18" charset="0"/>
                <a:cs typeface="Times New Roman" panose="02020603050405020304" pitchFamily="18" charset="0"/>
              </a:rPr>
              <a:t>Top 11 Leading </a:t>
            </a:r>
            <a:r>
              <a:rPr lang="en-US" sz="2400" kern="0" dirty="0">
                <a:solidFill>
                  <a:srgbClr val="843549"/>
                </a:solidFill>
                <a:latin typeface="+mn-lt"/>
                <a:ea typeface="Times New Roman" panose="02020603050405020304" pitchFamily="18" charset="0"/>
                <a:cs typeface="Times New Roman" panose="02020603050405020304" pitchFamily="18" charset="0"/>
              </a:rPr>
              <a:t>C</a:t>
            </a:r>
            <a:r>
              <a:rPr lang="en-US" sz="2400" kern="0" dirty="0">
                <a:solidFill>
                  <a:srgbClr val="843549"/>
                </a:solidFill>
                <a:effectLst/>
                <a:latin typeface="+mn-lt"/>
                <a:ea typeface="Times New Roman" panose="02020603050405020304" pitchFamily="18" charset="0"/>
                <a:cs typeface="Times New Roman" panose="02020603050405020304" pitchFamily="18" charset="0"/>
              </a:rPr>
              <a:t>auses of Death in the US</a:t>
            </a:r>
            <a:br>
              <a:rPr lang="en-US" sz="2800" b="0" kern="0" dirty="0">
                <a:solidFill>
                  <a:srgbClr val="000000"/>
                </a:solidFill>
                <a:effectLst/>
                <a:latin typeface="+mn-lt"/>
                <a:ea typeface="Times New Roman" panose="02020603050405020304" pitchFamily="18" charset="0"/>
                <a:cs typeface="Times New Roman" panose="02020603050405020304" pitchFamily="18" charset="0"/>
              </a:rPr>
            </a:br>
            <a:r>
              <a:rPr lang="en-US" sz="2000" b="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a:solidFill>
                  <a:srgbClr val="FF0000"/>
                </a:solidFill>
                <a:effectLst/>
                <a:latin typeface="+mn-lt"/>
                <a:ea typeface="Times New Roman" panose="02020603050405020304" pitchFamily="18" charset="0"/>
                <a:cs typeface="Times New Roman" panose="02020603050405020304" pitchFamily="18" charset="0"/>
              </a:rPr>
              <a:t>2021</a:t>
            </a:r>
            <a:endParaRPr lang="en-US" sz="2000" dirty="0">
              <a:solidFill>
                <a:srgbClr val="FF0000"/>
              </a:solidFill>
              <a:latin typeface="+mn-lt"/>
            </a:endParaRPr>
          </a:p>
        </p:txBody>
      </p:sp>
      <p:sp>
        <p:nvSpPr>
          <p:cNvPr id="3" name="Content Placeholder 2">
            <a:extLst>
              <a:ext uri="{FF2B5EF4-FFF2-40B4-BE49-F238E27FC236}">
                <a16:creationId xmlns:a16="http://schemas.microsoft.com/office/drawing/2014/main" id="{E6BAE038-F31B-6343-B5FD-C85680F6FEBF}"/>
              </a:ext>
            </a:extLst>
          </p:cNvPr>
          <p:cNvSpPr>
            <a:spLocks noGrp="1"/>
          </p:cNvSpPr>
          <p:nvPr>
            <p:ph idx="1"/>
          </p:nvPr>
        </p:nvSpPr>
        <p:spPr>
          <a:xfrm>
            <a:off x="2511845" y="1724628"/>
            <a:ext cx="5809195" cy="4378993"/>
          </a:xfrm>
        </p:spPr>
        <p:txBody>
          <a:bodyPr/>
          <a:lstStyle/>
          <a:p>
            <a:pPr marL="457200" indent="-457200">
              <a:buFont typeface="+mj-lt"/>
              <a:buAutoNum type="arabicPeriod"/>
            </a:pPr>
            <a:endParaRPr lang="en-US" sz="800" dirty="0"/>
          </a:p>
          <a:p>
            <a:pPr marL="457200" indent="-457200">
              <a:buFont typeface="+mj-lt"/>
              <a:buAutoNum type="arabicPeriod"/>
            </a:pPr>
            <a:r>
              <a:rPr lang="en-US" dirty="0"/>
              <a:t>Diseases of Heart </a:t>
            </a:r>
            <a:r>
              <a:rPr lang="en-US" b="1" dirty="0">
                <a:solidFill>
                  <a:srgbClr val="FF0000"/>
                </a:solidFill>
              </a:rPr>
              <a:t>(Heart Disease) </a:t>
            </a:r>
          </a:p>
          <a:p>
            <a:pPr marL="457200" indent="-457200">
              <a:buFont typeface="+mj-lt"/>
              <a:buAutoNum type="arabicPeriod"/>
            </a:pPr>
            <a:r>
              <a:rPr lang="en-US" dirty="0"/>
              <a:t>Malignant Neoplasms (Cancer) </a:t>
            </a:r>
          </a:p>
          <a:p>
            <a:pPr marL="457200" indent="-457200">
              <a:buFont typeface="+mj-lt"/>
              <a:buAutoNum type="arabicPeriod"/>
            </a:pPr>
            <a:r>
              <a:rPr lang="en-US" dirty="0"/>
              <a:t>COVID -19 </a:t>
            </a:r>
            <a:r>
              <a:rPr lang="en-US" sz="1600" i="1" dirty="0"/>
              <a:t>(415,000 deaths)       *50,000 deaths in 2023 - #10</a:t>
            </a:r>
          </a:p>
          <a:p>
            <a:pPr marL="457200" indent="-457200">
              <a:buFont typeface="+mj-lt"/>
              <a:buAutoNum type="arabicPeriod"/>
            </a:pPr>
            <a:r>
              <a:rPr lang="en-US" i="1" dirty="0"/>
              <a:t>Accidents</a:t>
            </a:r>
            <a:r>
              <a:rPr lang="en-US" dirty="0"/>
              <a:t> </a:t>
            </a:r>
            <a:r>
              <a:rPr lang="en-US" sz="1800" i="1" dirty="0"/>
              <a:t>(Unintentional </a:t>
            </a:r>
            <a:r>
              <a:rPr lang="en-US" sz="1800" b="1" i="1" dirty="0">
                <a:solidFill>
                  <a:srgbClr val="00B050"/>
                </a:solidFill>
              </a:rPr>
              <a:t>Injuries</a:t>
            </a:r>
            <a:r>
              <a:rPr lang="en-US" sz="1800" i="1" dirty="0">
                <a:solidFill>
                  <a:srgbClr val="002060"/>
                </a:solidFill>
              </a:rPr>
              <a:t>)</a:t>
            </a:r>
            <a:r>
              <a:rPr lang="en-US" sz="1800" i="1" dirty="0"/>
              <a:t> </a:t>
            </a:r>
          </a:p>
          <a:p>
            <a:pPr marL="457200" indent="-457200">
              <a:buFont typeface="+mj-lt"/>
              <a:buAutoNum type="arabicPeriod"/>
            </a:pPr>
            <a:r>
              <a:rPr lang="en-US" dirty="0"/>
              <a:t>Cerebrovascular Diseases </a:t>
            </a:r>
            <a:r>
              <a:rPr lang="en-US" b="1" dirty="0">
                <a:solidFill>
                  <a:srgbClr val="FF0000"/>
                </a:solidFill>
              </a:rPr>
              <a:t>(Stroke) </a:t>
            </a:r>
          </a:p>
          <a:p>
            <a:pPr marL="457200" indent="-457200">
              <a:buFont typeface="+mj-lt"/>
              <a:buAutoNum type="arabicPeriod"/>
            </a:pPr>
            <a:r>
              <a:rPr lang="en-US" dirty="0"/>
              <a:t>Chronic Lower Respiratory Diseases </a:t>
            </a:r>
          </a:p>
          <a:p>
            <a:pPr marL="457200" indent="-457200">
              <a:buFont typeface="+mj-lt"/>
              <a:buAutoNum type="arabicPeriod"/>
            </a:pPr>
            <a:r>
              <a:rPr lang="en-US" dirty="0"/>
              <a:t>Alzheimer’s Disease </a:t>
            </a:r>
          </a:p>
          <a:p>
            <a:pPr marL="457200" indent="-457200">
              <a:buFont typeface="+mj-lt"/>
              <a:buAutoNum type="arabicPeriod"/>
            </a:pPr>
            <a:r>
              <a:rPr lang="en-US" dirty="0"/>
              <a:t>Diabetes Mellitus</a:t>
            </a:r>
          </a:p>
          <a:p>
            <a:pPr marL="457200" indent="-457200">
              <a:buFont typeface="+mj-lt"/>
              <a:buAutoNum type="arabicPeriod"/>
            </a:pPr>
            <a:r>
              <a:rPr lang="en-US" dirty="0"/>
              <a:t>Influenza and Pneumonia </a:t>
            </a:r>
          </a:p>
          <a:p>
            <a:pPr marL="457200" indent="-457200">
              <a:buFont typeface="+mj-lt"/>
              <a:buAutoNum type="arabicPeriod"/>
            </a:pPr>
            <a:r>
              <a:rPr lang="en-US" dirty="0"/>
              <a:t>Kidney Diseases </a:t>
            </a:r>
          </a:p>
          <a:p>
            <a:pPr marL="457200" indent="-457200">
              <a:buFont typeface="+mj-lt"/>
              <a:buAutoNum type="arabicPeriod"/>
            </a:pPr>
            <a:r>
              <a:rPr lang="en-US" dirty="0"/>
              <a:t>Suicide </a:t>
            </a:r>
            <a:r>
              <a:rPr lang="en-US" sz="1800" i="1" dirty="0"/>
              <a:t>(Intentional </a:t>
            </a:r>
            <a:r>
              <a:rPr lang="en-US" sz="1800" b="1" i="1" dirty="0">
                <a:solidFill>
                  <a:srgbClr val="00B050"/>
                </a:solidFill>
              </a:rPr>
              <a:t>Injuries</a:t>
            </a:r>
            <a:r>
              <a:rPr lang="en-US" sz="1800" b="1" i="1" dirty="0">
                <a:solidFill>
                  <a:srgbClr val="002060"/>
                </a:solidFill>
              </a:rPr>
              <a:t>)</a:t>
            </a:r>
            <a:r>
              <a:rPr lang="en-US" sz="1800" i="1" dirty="0"/>
              <a:t> </a:t>
            </a:r>
          </a:p>
        </p:txBody>
      </p:sp>
      <p:sp>
        <p:nvSpPr>
          <p:cNvPr id="4" name="Footer Placeholder 3">
            <a:extLst>
              <a:ext uri="{FF2B5EF4-FFF2-40B4-BE49-F238E27FC236}">
                <a16:creationId xmlns:a16="http://schemas.microsoft.com/office/drawing/2014/main" id="{DD2109EE-244E-ED46-BC6D-4F1C8579E7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F1BAF1-95B2-174B-A30D-BDF22F3B8F8F}"/>
              </a:ext>
            </a:extLst>
          </p:cNvPr>
          <p:cNvSpPr>
            <a:spLocks noGrp="1"/>
          </p:cNvSpPr>
          <p:nvPr>
            <p:ph type="sldNum" sz="quarter" idx="4"/>
          </p:nvPr>
        </p:nvSpPr>
        <p:spPr/>
        <p:txBody>
          <a:bodyPr/>
          <a:lstStyle/>
          <a:p>
            <a:fld id="{2066355A-084C-D24E-9AD2-7E4FC41EA627}" type="slidenum">
              <a:rPr lang="en-US" smtClean="0"/>
              <a:pPr/>
              <a:t>3</a:t>
            </a:fld>
            <a:endParaRPr lang="en-US" dirty="0"/>
          </a:p>
        </p:txBody>
      </p:sp>
    </p:spTree>
    <p:extLst>
      <p:ext uri="{BB962C8B-B14F-4D97-AF65-F5344CB8AC3E}">
        <p14:creationId xmlns:p14="http://schemas.microsoft.com/office/powerpoint/2010/main" val="3681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0685-1F5B-6243-B0F3-9E6E7DEF8FA9}"/>
              </a:ext>
            </a:extLst>
          </p:cNvPr>
          <p:cNvSpPr>
            <a:spLocks noGrp="1"/>
          </p:cNvSpPr>
          <p:nvPr>
            <p:ph type="title"/>
          </p:nvPr>
        </p:nvSpPr>
        <p:spPr>
          <a:xfrm>
            <a:off x="244475" y="376517"/>
            <a:ext cx="8655050" cy="991907"/>
          </a:xfrm>
        </p:spPr>
        <p:txBody>
          <a:bodyPr>
            <a:normAutofit fontScale="90000"/>
          </a:bodyPr>
          <a:lstStyle/>
          <a:p>
            <a:pPr algn="ctr"/>
            <a:r>
              <a:rPr lang="en-US" sz="2700" dirty="0"/>
              <a:t>History of Menopause &amp; Estrogen Controversy</a:t>
            </a:r>
            <a:br>
              <a:rPr lang="en-US" sz="2700" dirty="0"/>
            </a:br>
            <a:br>
              <a:rPr lang="en-US" sz="2800" dirty="0"/>
            </a:br>
            <a:r>
              <a:rPr lang="en-US" sz="2200" dirty="0">
                <a:solidFill>
                  <a:srgbClr val="FF0000"/>
                </a:solidFill>
              </a:rPr>
              <a:t>“When It All Went Wrong”</a:t>
            </a:r>
          </a:p>
        </p:txBody>
      </p:sp>
      <p:sp>
        <p:nvSpPr>
          <p:cNvPr id="3" name="Content Placeholder 2">
            <a:extLst>
              <a:ext uri="{FF2B5EF4-FFF2-40B4-BE49-F238E27FC236}">
                <a16:creationId xmlns:a16="http://schemas.microsoft.com/office/drawing/2014/main" id="{D65A01BE-0EBB-7C4B-BC04-2A577C4BD676}"/>
              </a:ext>
            </a:extLst>
          </p:cNvPr>
          <p:cNvSpPr>
            <a:spLocks noGrp="1"/>
          </p:cNvSpPr>
          <p:nvPr>
            <p:ph idx="1"/>
          </p:nvPr>
        </p:nvSpPr>
        <p:spPr>
          <a:xfrm>
            <a:off x="606175" y="1664412"/>
            <a:ext cx="7708485" cy="4377613"/>
          </a:xfrm>
        </p:spPr>
        <p:txBody>
          <a:bodyPr/>
          <a:lstStyle/>
          <a:p>
            <a:pPr marL="292100" lvl="2" indent="0" algn="ctr">
              <a:lnSpc>
                <a:spcPct val="120000"/>
              </a:lnSpc>
              <a:buNone/>
            </a:pPr>
            <a:r>
              <a:rPr lang="en-US" sz="2200" dirty="0"/>
              <a:t>Impact of Release of 2002 WHI Study:</a:t>
            </a:r>
          </a:p>
          <a:p>
            <a:pPr marL="914400" lvl="3">
              <a:lnSpc>
                <a:spcPct val="150000"/>
              </a:lnSpc>
              <a:buFont typeface="Wingdings" charset="2"/>
              <a:buChar char="²"/>
            </a:pPr>
            <a:r>
              <a:rPr lang="en-US" dirty="0">
                <a:solidFill>
                  <a:schemeClr val="accent1"/>
                </a:solidFill>
              </a:rPr>
              <a:t>“</a:t>
            </a:r>
            <a:r>
              <a:rPr lang="en-US" dirty="0">
                <a:solidFill>
                  <a:srgbClr val="FF0000"/>
                </a:solidFill>
              </a:rPr>
              <a:t>Hot Flash Hell” </a:t>
            </a:r>
            <a:r>
              <a:rPr lang="en-US" dirty="0"/>
              <a:t>felt around the world</a:t>
            </a:r>
          </a:p>
          <a:p>
            <a:pPr marL="914400" lvl="3">
              <a:lnSpc>
                <a:spcPct val="150000"/>
              </a:lnSpc>
              <a:buFont typeface="Wingdings" charset="2"/>
              <a:buChar char="²"/>
            </a:pPr>
            <a:r>
              <a:rPr lang="en-US" dirty="0">
                <a:solidFill>
                  <a:srgbClr val="FF0000"/>
                </a:solidFill>
              </a:rPr>
              <a:t>Fear</a:t>
            </a:r>
            <a:r>
              <a:rPr lang="en-US" dirty="0"/>
              <a:t> caused women to </a:t>
            </a:r>
            <a:r>
              <a:rPr lang="en-US" u="sng" dirty="0">
                <a:solidFill>
                  <a:srgbClr val="FF0000"/>
                </a:solidFill>
              </a:rPr>
              <a:t>stop</a:t>
            </a:r>
            <a:r>
              <a:rPr lang="en-US" dirty="0"/>
              <a:t> taking their HRT </a:t>
            </a:r>
          </a:p>
          <a:p>
            <a:pPr marL="914400" lvl="3">
              <a:lnSpc>
                <a:spcPct val="150000"/>
              </a:lnSpc>
              <a:buFont typeface="Wingdings" charset="2"/>
              <a:buChar char="²"/>
            </a:pPr>
            <a:r>
              <a:rPr lang="en-US" dirty="0">
                <a:solidFill>
                  <a:srgbClr val="FF0000"/>
                </a:solidFill>
              </a:rPr>
              <a:t>Uncertainty</a:t>
            </a:r>
            <a:r>
              <a:rPr lang="en-US" dirty="0">
                <a:solidFill>
                  <a:srgbClr val="C00000"/>
                </a:solidFill>
              </a:rPr>
              <a:t> </a:t>
            </a:r>
            <a:r>
              <a:rPr lang="en-US" dirty="0"/>
              <a:t>caused physicians to </a:t>
            </a:r>
            <a:r>
              <a:rPr lang="en-US" u="sng" dirty="0">
                <a:solidFill>
                  <a:srgbClr val="FF0000"/>
                </a:solidFill>
              </a:rPr>
              <a:t>stop</a:t>
            </a:r>
            <a:r>
              <a:rPr lang="en-US" dirty="0"/>
              <a:t> prescribing hormones </a:t>
            </a:r>
          </a:p>
          <a:p>
            <a:pPr marL="914400" lvl="3">
              <a:lnSpc>
                <a:spcPct val="150000"/>
              </a:lnSpc>
              <a:buFont typeface="Wingdings" charset="2"/>
              <a:buChar char="²"/>
            </a:pPr>
            <a:r>
              <a:rPr lang="en-US" dirty="0">
                <a:solidFill>
                  <a:srgbClr val="FF0000"/>
                </a:solidFill>
              </a:rPr>
              <a:t>Result</a:t>
            </a:r>
            <a:r>
              <a:rPr lang="en-US" dirty="0">
                <a:solidFill>
                  <a:srgbClr val="843549"/>
                </a:solidFill>
              </a:rPr>
              <a:t> </a:t>
            </a:r>
            <a:r>
              <a:rPr lang="en-US" dirty="0"/>
              <a:t>(in the U.S.): </a:t>
            </a:r>
          </a:p>
          <a:p>
            <a:pPr marL="1206500" lvl="3" indent="-349250">
              <a:lnSpc>
                <a:spcPct val="150000"/>
              </a:lnSpc>
              <a:buFont typeface="Wingdings" pitchFamily="2" charset="2"/>
              <a:buChar char="Ø"/>
            </a:pPr>
            <a:r>
              <a:rPr lang="en-US" dirty="0">
                <a:solidFill>
                  <a:srgbClr val="843549"/>
                </a:solidFill>
              </a:rPr>
              <a:t> </a:t>
            </a:r>
            <a:r>
              <a:rPr lang="en-US" dirty="0"/>
              <a:t>Rx’s </a:t>
            </a:r>
            <a:r>
              <a:rPr lang="en-US" u="sng" dirty="0"/>
              <a:t>decreased</a:t>
            </a:r>
            <a:r>
              <a:rPr lang="en-US" dirty="0"/>
              <a:t> from </a:t>
            </a:r>
            <a:r>
              <a:rPr lang="en-US" u="sng" dirty="0"/>
              <a:t>61 million</a:t>
            </a:r>
            <a:r>
              <a:rPr lang="en-US" dirty="0"/>
              <a:t> in 2001 to  </a:t>
            </a:r>
            <a:r>
              <a:rPr lang="en-US" u="sng" dirty="0"/>
              <a:t>21 million</a:t>
            </a:r>
            <a:r>
              <a:rPr lang="en-US" dirty="0"/>
              <a:t>  in 2004 </a:t>
            </a:r>
          </a:p>
          <a:p>
            <a:pPr marL="1206500" lvl="3" indent="-349250">
              <a:lnSpc>
                <a:spcPct val="200000"/>
              </a:lnSpc>
              <a:buFont typeface="Wingdings" pitchFamily="2" charset="2"/>
              <a:buChar char="Ø"/>
            </a:pPr>
            <a:r>
              <a:rPr lang="en-US" dirty="0"/>
              <a:t> </a:t>
            </a:r>
            <a:r>
              <a:rPr lang="en-US" dirty="0">
                <a:solidFill>
                  <a:srgbClr val="FF0000"/>
                </a:solidFill>
              </a:rPr>
              <a:t>40 million women </a:t>
            </a:r>
            <a:r>
              <a:rPr lang="en-US" dirty="0"/>
              <a:t>had stopped their hormone therapy!!1</a:t>
            </a:r>
          </a:p>
          <a:p>
            <a:endParaRPr lang="en-US" dirty="0"/>
          </a:p>
        </p:txBody>
      </p:sp>
      <p:sp>
        <p:nvSpPr>
          <p:cNvPr id="4" name="Footer Placeholder 3">
            <a:extLst>
              <a:ext uri="{FF2B5EF4-FFF2-40B4-BE49-F238E27FC236}">
                <a16:creationId xmlns:a16="http://schemas.microsoft.com/office/drawing/2014/main" id="{416FD92C-3A12-2444-BBAB-AEA0F0B5F1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D0F11A-7D39-794E-BD99-220E5DED29D8}"/>
              </a:ext>
            </a:extLst>
          </p:cNvPr>
          <p:cNvSpPr>
            <a:spLocks noGrp="1"/>
          </p:cNvSpPr>
          <p:nvPr>
            <p:ph type="sldNum" sz="quarter" idx="4"/>
          </p:nvPr>
        </p:nvSpPr>
        <p:spPr/>
        <p:txBody>
          <a:bodyPr/>
          <a:lstStyle/>
          <a:p>
            <a:fld id="{2066355A-084C-D24E-9AD2-7E4FC41EA627}" type="slidenum">
              <a:rPr lang="en-US" smtClean="0"/>
              <a:pPr/>
              <a:t>30</a:t>
            </a:fld>
            <a:endParaRPr lang="en-US" dirty="0"/>
          </a:p>
        </p:txBody>
      </p:sp>
    </p:spTree>
    <p:extLst>
      <p:ext uri="{BB962C8B-B14F-4D97-AF65-F5344CB8AC3E}">
        <p14:creationId xmlns:p14="http://schemas.microsoft.com/office/powerpoint/2010/main" val="3805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50000"/>
              </a:lnSpc>
            </a:pPr>
            <a:r>
              <a:rPr lang="en-US" sz="2800" dirty="0"/>
              <a:t> History of Menopause &amp; Estrogen </a:t>
            </a:r>
            <a:br>
              <a:rPr lang="en-US" sz="3100" dirty="0"/>
            </a:br>
            <a:r>
              <a:rPr lang="en-US" sz="2400" u="sng" dirty="0">
                <a:solidFill>
                  <a:srgbClr val="FF0000"/>
                </a:solidFill>
              </a:rPr>
              <a:t>Long Term Impact </a:t>
            </a:r>
            <a:r>
              <a:rPr lang="en-US" sz="2400" dirty="0"/>
              <a:t>of the 2002 WHI Study Report</a:t>
            </a:r>
            <a:br>
              <a:rPr lang="en-US" sz="2400" dirty="0"/>
            </a:br>
            <a:endParaRPr lang="en-US" sz="2400" dirty="0"/>
          </a:p>
        </p:txBody>
      </p:sp>
      <p:sp>
        <p:nvSpPr>
          <p:cNvPr id="3" name="Content Placeholder 2"/>
          <p:cNvSpPr>
            <a:spLocks noGrp="1"/>
          </p:cNvSpPr>
          <p:nvPr>
            <p:ph idx="1"/>
          </p:nvPr>
        </p:nvSpPr>
        <p:spPr>
          <a:xfrm>
            <a:off x="244475" y="2025869"/>
            <a:ext cx="8324173" cy="4220888"/>
          </a:xfrm>
        </p:spPr>
        <p:txBody>
          <a:bodyPr/>
          <a:lstStyle/>
          <a:p>
            <a:pPr marL="685800">
              <a:buFont typeface="Wingdings" charset="2"/>
              <a:buChar char="Ø"/>
            </a:pPr>
            <a:r>
              <a:rPr lang="en-US" dirty="0"/>
              <a:t>In addition to the </a:t>
            </a:r>
            <a:r>
              <a:rPr lang="en-US" dirty="0">
                <a:solidFill>
                  <a:srgbClr val="FF0000"/>
                </a:solidFill>
              </a:rPr>
              <a:t>40 million women </a:t>
            </a:r>
            <a:r>
              <a:rPr lang="en-US" dirty="0"/>
              <a:t>who went off their HRT, there is an </a:t>
            </a:r>
            <a:r>
              <a:rPr lang="en-US" dirty="0">
                <a:solidFill>
                  <a:srgbClr val="FF0000"/>
                </a:solidFill>
              </a:rPr>
              <a:t>additional generation </a:t>
            </a:r>
            <a:r>
              <a:rPr lang="en-US" dirty="0"/>
              <a:t>of women (&gt; 40 million) from 2002 to present who have purposely avoided or been denied hormone replacement therapy. </a:t>
            </a:r>
          </a:p>
          <a:p>
            <a:pPr marL="685800">
              <a:buFont typeface="Wingdings" charset="2"/>
              <a:buChar char="Ø"/>
            </a:pPr>
            <a:endParaRPr lang="en-US" dirty="0"/>
          </a:p>
          <a:p>
            <a:pPr marL="685800">
              <a:spcBef>
                <a:spcPts val="1224"/>
              </a:spcBef>
              <a:buFont typeface="Wingdings" charset="2"/>
              <a:buChar char="Ø"/>
            </a:pPr>
            <a:r>
              <a:rPr lang="en-US" dirty="0">
                <a:solidFill>
                  <a:srgbClr val="FF0000"/>
                </a:solidFill>
              </a:rPr>
              <a:t>WHY? </a:t>
            </a:r>
            <a:r>
              <a:rPr lang="en-US" dirty="0"/>
              <a:t>Since 2002 the </a:t>
            </a:r>
            <a:r>
              <a:rPr lang="en-US" dirty="0">
                <a:solidFill>
                  <a:srgbClr val="FF0000"/>
                </a:solidFill>
              </a:rPr>
              <a:t>medical teaching institutions, governmental health agencies and medical insurance companies</a:t>
            </a:r>
            <a:r>
              <a:rPr lang="en-US" dirty="0"/>
              <a:t> have continued to follow the original WHI  report that HRT may be harmful, causing breast cancer and heart disease and should only be used for severe menopausal symptoms and only for the shortest period of time. </a:t>
            </a:r>
          </a:p>
          <a:p>
            <a:pPr marL="287338" lvl="1" indent="0">
              <a:buNone/>
            </a:pPr>
            <a:endParaRPr lang="en-US" sz="3200" dirty="0"/>
          </a:p>
          <a:p>
            <a:pPr>
              <a:buFont typeface="Wingdings" charset="2"/>
              <a:buChar char="u"/>
            </a:pPr>
            <a:endParaRPr lang="en-US" dirty="0"/>
          </a:p>
          <a:p>
            <a:pPr>
              <a:buFont typeface="Wingdings" charset="2"/>
              <a:buChar char="u"/>
            </a:pPr>
            <a:endParaRPr lang="en-US" dirty="0"/>
          </a:p>
          <a:p>
            <a:pPr>
              <a:buFont typeface="Wingdings" charset="2"/>
              <a:buChar char="u"/>
            </a:pPr>
            <a:endParaRPr lang="en-US" dirty="0"/>
          </a:p>
          <a:p>
            <a:pPr>
              <a:buFont typeface="Wingdings" charset="2"/>
              <a:buChar char="u"/>
            </a:pPr>
            <a:endParaRPr lang="en-US" dirty="0"/>
          </a:p>
          <a:p>
            <a:pPr>
              <a:buFont typeface="Wingdings" charset="2"/>
              <a:buChar char="u"/>
            </a:pPr>
            <a:endParaRPr lang="en-US" dirty="0"/>
          </a:p>
          <a:p>
            <a:pPr>
              <a:buFont typeface="Wingdings" charset="2"/>
              <a:buChar char="u"/>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31</a:t>
            </a:fld>
            <a:endParaRPr lang="en-US" dirty="0"/>
          </a:p>
        </p:txBody>
      </p:sp>
    </p:spTree>
    <p:extLst>
      <p:ext uri="{BB962C8B-B14F-4D97-AF65-F5344CB8AC3E}">
        <p14:creationId xmlns:p14="http://schemas.microsoft.com/office/powerpoint/2010/main" val="41850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419548"/>
            <a:ext cx="8655050" cy="739401"/>
          </a:xfrm>
        </p:spPr>
        <p:txBody>
          <a:bodyPr>
            <a:noAutofit/>
          </a:bodyPr>
          <a:lstStyle/>
          <a:p>
            <a:pPr algn="ctr">
              <a:lnSpc>
                <a:spcPct val="150000"/>
              </a:lnSpc>
            </a:pPr>
            <a:r>
              <a:rPr lang="en-US" sz="2400" dirty="0">
                <a:solidFill>
                  <a:srgbClr val="843549"/>
                </a:solidFill>
              </a:rPr>
              <a:t>What Do We Know in 2024?</a:t>
            </a:r>
            <a:br>
              <a:rPr lang="en-US" sz="2400" dirty="0">
                <a:solidFill>
                  <a:srgbClr val="843549"/>
                </a:solidFill>
              </a:rPr>
            </a:br>
            <a:r>
              <a:rPr lang="en-US" sz="2200" dirty="0">
                <a:solidFill>
                  <a:schemeClr val="tx1"/>
                </a:solidFill>
              </a:rPr>
              <a:t>North American Menopause Association (</a:t>
            </a:r>
            <a:r>
              <a:rPr lang="en-US" sz="2200" b="1" dirty="0">
                <a:solidFill>
                  <a:schemeClr val="tx1"/>
                </a:solidFill>
              </a:rPr>
              <a:t>NAMS)</a:t>
            </a:r>
            <a:br>
              <a:rPr lang="en-US" sz="2200" b="1" dirty="0">
                <a:solidFill>
                  <a:schemeClr val="tx1"/>
                </a:solidFill>
              </a:rPr>
            </a:br>
            <a:r>
              <a:rPr lang="en-US" sz="2400" b="1" dirty="0">
                <a:solidFill>
                  <a:schemeClr val="tx1"/>
                </a:solidFill>
              </a:rPr>
              <a:t> 2017 </a:t>
            </a:r>
            <a:r>
              <a:rPr lang="en-US" sz="2400" b="1" dirty="0">
                <a:solidFill>
                  <a:srgbClr val="FF0000"/>
                </a:solidFill>
              </a:rPr>
              <a:t>NEW</a:t>
            </a:r>
            <a:r>
              <a:rPr lang="en-US" sz="2400" b="1" dirty="0">
                <a:solidFill>
                  <a:schemeClr val="tx1"/>
                </a:solidFill>
              </a:rPr>
              <a:t> Position Statement: </a:t>
            </a:r>
            <a:br>
              <a:rPr lang="en-US" sz="2400" b="1" dirty="0">
                <a:solidFill>
                  <a:srgbClr val="FF0000"/>
                </a:solidFill>
              </a:rPr>
            </a:br>
            <a:br>
              <a:rPr lang="en-US" sz="2400" dirty="0">
                <a:solidFill>
                  <a:srgbClr val="843549"/>
                </a:solidFill>
              </a:rPr>
            </a:br>
            <a:endParaRPr lang="en-US" sz="2400" dirty="0">
              <a:solidFill>
                <a:srgbClr val="843549"/>
              </a:solidFill>
            </a:endParaRPr>
          </a:p>
        </p:txBody>
      </p:sp>
      <p:sp>
        <p:nvSpPr>
          <p:cNvPr id="3" name="Content Placeholder 2"/>
          <p:cNvSpPr>
            <a:spLocks noGrp="1"/>
          </p:cNvSpPr>
          <p:nvPr>
            <p:ph idx="1"/>
          </p:nvPr>
        </p:nvSpPr>
        <p:spPr>
          <a:xfrm>
            <a:off x="801899" y="1613387"/>
            <a:ext cx="7932734" cy="4326162"/>
          </a:xfrm>
        </p:spPr>
        <p:txBody>
          <a:bodyPr/>
          <a:lstStyle/>
          <a:p>
            <a:pPr marL="409575" indent="-409575">
              <a:spcBef>
                <a:spcPts val="2376"/>
              </a:spcBef>
              <a:buNone/>
            </a:pPr>
            <a:r>
              <a:rPr lang="en-US" b="1" dirty="0"/>
              <a:t>  </a:t>
            </a:r>
          </a:p>
          <a:p>
            <a:pPr marL="409575" indent="-409575">
              <a:spcBef>
                <a:spcPts val="2376"/>
              </a:spcBef>
              <a:buNone/>
            </a:pPr>
            <a:endParaRPr lang="en-US" b="1" dirty="0"/>
          </a:p>
          <a:p>
            <a:pPr marL="749300">
              <a:lnSpc>
                <a:spcPct val="150000"/>
              </a:lnSpc>
              <a:spcBef>
                <a:spcPts val="2280"/>
              </a:spcBef>
              <a:buFont typeface="Wingdings" charset="2"/>
              <a:buChar char="Ø"/>
            </a:pPr>
            <a:r>
              <a:rPr lang="en-US" dirty="0"/>
              <a:t>“their prior </a:t>
            </a:r>
            <a:r>
              <a:rPr lang="en-US" i="1" dirty="0"/>
              <a:t>2012 Position Statement on HRT  </a:t>
            </a:r>
            <a:r>
              <a:rPr lang="en-US" dirty="0"/>
              <a:t>was </a:t>
            </a:r>
            <a:r>
              <a:rPr lang="en-US" u="sng" dirty="0">
                <a:solidFill>
                  <a:srgbClr val="FF0000"/>
                </a:solidFill>
              </a:rPr>
              <a:t>NOT Valid</a:t>
            </a:r>
            <a:r>
              <a:rPr lang="en-US" dirty="0">
                <a:solidFill>
                  <a:srgbClr val="843549"/>
                </a:solidFill>
              </a:rPr>
              <a:t>”</a:t>
            </a:r>
          </a:p>
          <a:p>
            <a:pPr marL="749300">
              <a:lnSpc>
                <a:spcPct val="150000"/>
              </a:lnSpc>
              <a:spcBef>
                <a:spcPts val="600"/>
              </a:spcBef>
              <a:buFont typeface="Wingdings" charset="2"/>
              <a:buChar char="Ø"/>
            </a:pPr>
            <a:r>
              <a:rPr lang="en-US" dirty="0"/>
              <a:t>"</a:t>
            </a:r>
            <a:r>
              <a:rPr lang="en-US" i="1" dirty="0"/>
              <a:t>their prior concept of </a:t>
            </a:r>
            <a:r>
              <a:rPr lang="en-US" i="1" u="sng" dirty="0"/>
              <a:t>lowest</a:t>
            </a:r>
            <a:r>
              <a:rPr lang="en-US" i="1" dirty="0"/>
              <a:t> dose HRT for the </a:t>
            </a:r>
            <a:r>
              <a:rPr lang="en-US" i="1" u="sng" dirty="0"/>
              <a:t>shortest</a:t>
            </a:r>
            <a:r>
              <a:rPr lang="en-US" i="1" dirty="0"/>
              <a:t> period </a:t>
            </a:r>
          </a:p>
          <a:p>
            <a:pPr marL="406400" indent="0">
              <a:lnSpc>
                <a:spcPct val="150000"/>
              </a:lnSpc>
              <a:spcBef>
                <a:spcPts val="600"/>
              </a:spcBef>
              <a:buNone/>
            </a:pPr>
            <a:r>
              <a:rPr lang="en-US" i="1" dirty="0"/>
              <a:t>        of time was </a:t>
            </a:r>
            <a:r>
              <a:rPr lang="en-US" i="1" u="sng" dirty="0">
                <a:solidFill>
                  <a:srgbClr val="FF0000"/>
                </a:solidFill>
              </a:rPr>
              <a:t>inadequate</a:t>
            </a:r>
            <a:r>
              <a:rPr lang="en-US" i="1" dirty="0">
                <a:solidFill>
                  <a:srgbClr val="843549"/>
                </a:solidFill>
              </a:rPr>
              <a:t> </a:t>
            </a:r>
            <a:r>
              <a:rPr lang="en-US" i="1" dirty="0"/>
              <a:t>or </a:t>
            </a:r>
            <a:r>
              <a:rPr lang="en-US" i="1" u="sng" dirty="0">
                <a:solidFill>
                  <a:srgbClr val="FF0000"/>
                </a:solidFill>
              </a:rPr>
              <a:t>even harmfu</a:t>
            </a:r>
            <a:r>
              <a:rPr lang="en-US" i="1" dirty="0">
                <a:solidFill>
                  <a:srgbClr val="FF0000"/>
                </a:solidFill>
              </a:rPr>
              <a:t>l </a:t>
            </a:r>
            <a:r>
              <a:rPr lang="en-US" i="1" dirty="0"/>
              <a:t>for some women</a:t>
            </a:r>
            <a:r>
              <a:rPr lang="en-US" dirty="0"/>
              <a:t>”</a:t>
            </a:r>
          </a:p>
          <a:p>
            <a:pPr marL="398463" indent="0" algn="ctr">
              <a:buNone/>
            </a:pPr>
            <a:endParaRPr lang="en-US" sz="1400" dirty="0"/>
          </a:p>
          <a:p>
            <a:pPr marL="398463" indent="0" algn="ctr">
              <a:buNone/>
            </a:pPr>
            <a:endParaRPr lang="en-US" sz="1400" dirty="0"/>
          </a:p>
          <a:p>
            <a:pPr marL="398463" indent="0" algn="ctr">
              <a:buNone/>
            </a:pPr>
            <a:endParaRPr lang="en-US" sz="1400" dirty="0"/>
          </a:p>
          <a:p>
            <a:pPr marL="398463" indent="0" algn="ctr">
              <a:buNone/>
            </a:pPr>
            <a:r>
              <a:rPr lang="en-US" sz="1100" dirty="0"/>
              <a:t>JoAnn Pinkerton, MD, Executive Director of NAMS and Professor of Obstetrics and Gynecology,           </a:t>
            </a:r>
          </a:p>
          <a:p>
            <a:pPr marL="398463" indent="0" algn="ctr">
              <a:buNone/>
            </a:pPr>
            <a:r>
              <a:rPr lang="en-US" sz="1100" dirty="0"/>
              <a:t>University of Virginia Health System in Charlottesville</a:t>
            </a:r>
          </a:p>
          <a:p>
            <a:pPr marL="398463" indent="0" algn="ctr">
              <a:buNone/>
            </a:pPr>
            <a:r>
              <a:rPr lang="en-US" sz="1100" dirty="0"/>
              <a:t>July 2017 </a:t>
            </a:r>
            <a:r>
              <a:rPr lang="mr-IN" sz="1100" dirty="0"/>
              <a:t>–</a:t>
            </a:r>
            <a:r>
              <a:rPr lang="en-US" sz="1100" dirty="0"/>
              <a:t> Volume 24, Issue 7, p728-753</a:t>
            </a:r>
          </a:p>
          <a:p>
            <a:pPr marL="749300">
              <a:lnSpc>
                <a:spcPct val="150000"/>
              </a:lnSpc>
              <a:spcBef>
                <a:spcPts val="1080"/>
              </a:spcBef>
              <a:buFont typeface="Wingdings" charset="2"/>
              <a:buChar char="Ø"/>
            </a:pPr>
            <a:endParaRPr lang="en-US" dirty="0"/>
          </a:p>
          <a:p>
            <a:pPr algn="ctr">
              <a:lnSpc>
                <a:spcPct val="150000"/>
              </a:lnSpc>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32</a:t>
            </a:fld>
            <a:endParaRPr lang="en-US" dirty="0"/>
          </a:p>
        </p:txBody>
      </p:sp>
    </p:spTree>
    <p:extLst>
      <p:ext uri="{BB962C8B-B14F-4D97-AF65-F5344CB8AC3E}">
        <p14:creationId xmlns:p14="http://schemas.microsoft.com/office/powerpoint/2010/main" val="21797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473336"/>
            <a:ext cx="8655050" cy="925157"/>
          </a:xfrm>
        </p:spPr>
        <p:txBody>
          <a:bodyPr>
            <a:normAutofit fontScale="90000"/>
          </a:bodyPr>
          <a:lstStyle/>
          <a:p>
            <a:pPr algn="ctr"/>
            <a:r>
              <a:rPr lang="en-US" sz="2400" b="1" dirty="0"/>
              <a:t>North American Menopause Society (NAMS)</a:t>
            </a:r>
            <a:br>
              <a:rPr lang="en-US" sz="2400" b="1" dirty="0"/>
            </a:br>
            <a:br>
              <a:rPr lang="en-US" sz="2400" b="1" dirty="0"/>
            </a:br>
            <a:r>
              <a:rPr lang="en-US" sz="2400" b="1" dirty="0"/>
              <a:t>2017 </a:t>
            </a:r>
            <a:r>
              <a:rPr lang="en-US" sz="2400" b="1" dirty="0">
                <a:solidFill>
                  <a:srgbClr val="FF0000"/>
                </a:solidFill>
              </a:rPr>
              <a:t>NEW</a:t>
            </a:r>
            <a:r>
              <a:rPr lang="en-US" sz="2400" b="1" dirty="0"/>
              <a:t> Position Statement (cont.)</a:t>
            </a:r>
            <a:br>
              <a:rPr lang="en-US" sz="2200" dirty="0"/>
            </a:br>
            <a:endParaRPr lang="en-US" sz="2200" dirty="0"/>
          </a:p>
        </p:txBody>
      </p:sp>
      <p:sp>
        <p:nvSpPr>
          <p:cNvPr id="3" name="Content Placeholder 2"/>
          <p:cNvSpPr>
            <a:spLocks noGrp="1"/>
          </p:cNvSpPr>
          <p:nvPr>
            <p:ph idx="1"/>
          </p:nvPr>
        </p:nvSpPr>
        <p:spPr>
          <a:xfrm>
            <a:off x="374574" y="1398494"/>
            <a:ext cx="8253059" cy="4761374"/>
          </a:xfrm>
        </p:spPr>
        <p:txBody>
          <a:bodyPr/>
          <a:lstStyle/>
          <a:p>
            <a:pPr marL="0" indent="0">
              <a:buNone/>
            </a:pPr>
            <a:endParaRPr lang="en-US" b="1" dirty="0"/>
          </a:p>
          <a:p>
            <a:pPr marL="0" indent="0">
              <a:buNone/>
            </a:pPr>
            <a:r>
              <a:rPr lang="en-US" dirty="0"/>
              <a:t>	</a:t>
            </a:r>
            <a:r>
              <a:rPr lang="en-US" sz="1800" dirty="0"/>
              <a:t>Original authors of the WHI Study published their 18-year follow-up results in </a:t>
            </a:r>
            <a:r>
              <a:rPr lang="en-US" dirty="0"/>
              <a:t>	</a:t>
            </a:r>
          </a:p>
          <a:p>
            <a:pPr marL="0" indent="0">
              <a:buNone/>
            </a:pPr>
            <a:r>
              <a:rPr lang="en-US" sz="1800" dirty="0"/>
              <a:t>	Journal of the American Medical Association (JAMA):</a:t>
            </a:r>
          </a:p>
          <a:p>
            <a:pPr marL="0" indent="0">
              <a:buNone/>
            </a:pPr>
            <a:endParaRPr lang="en-US" dirty="0"/>
          </a:p>
          <a:p>
            <a:pPr marL="687388" lvl="0" indent="-52388">
              <a:spcBef>
                <a:spcPts val="1000"/>
              </a:spcBef>
              <a:buNone/>
            </a:pPr>
            <a:r>
              <a:rPr lang="en-US" dirty="0"/>
              <a:t>“</a:t>
            </a:r>
            <a:r>
              <a:rPr lang="en-US" dirty="0">
                <a:solidFill>
                  <a:srgbClr val="FF0000"/>
                </a:solidFill>
              </a:rPr>
              <a:t>Estrogen alone </a:t>
            </a:r>
            <a:r>
              <a:rPr lang="en-US" dirty="0"/>
              <a:t>or</a:t>
            </a:r>
            <a:r>
              <a:rPr lang="en-US" dirty="0">
                <a:solidFill>
                  <a:srgbClr val="FF0000"/>
                </a:solidFill>
              </a:rPr>
              <a:t> Estrogen + Progesterone  </a:t>
            </a:r>
            <a:r>
              <a:rPr lang="en-US" dirty="0"/>
              <a:t>was </a:t>
            </a:r>
            <a:r>
              <a:rPr lang="en-US" dirty="0">
                <a:solidFill>
                  <a:srgbClr val="FF0000"/>
                </a:solidFill>
              </a:rPr>
              <a:t>NOT</a:t>
            </a:r>
            <a:r>
              <a:rPr lang="en-US" dirty="0">
                <a:solidFill>
                  <a:srgbClr val="843549"/>
                </a:solidFill>
              </a:rPr>
              <a:t> </a:t>
            </a:r>
            <a:r>
              <a:rPr lang="en-US" dirty="0"/>
              <a:t>associated with  </a:t>
            </a:r>
            <a:r>
              <a:rPr lang="en-US" u="sng" dirty="0"/>
              <a:t>any</a:t>
            </a:r>
            <a:r>
              <a:rPr lang="en-US" dirty="0"/>
              <a:t> increase in all-cause mortality  </a:t>
            </a:r>
            <a:r>
              <a:rPr lang="en-US" dirty="0">
                <a:solidFill>
                  <a:srgbClr val="FF0000"/>
                </a:solidFill>
              </a:rPr>
              <a:t>OR</a:t>
            </a:r>
            <a:r>
              <a:rPr lang="en-US" dirty="0"/>
              <a:t>  cause-specific mortality, including:</a:t>
            </a:r>
          </a:p>
          <a:p>
            <a:pPr marL="977900" lvl="0">
              <a:spcBef>
                <a:spcPts val="1000"/>
              </a:spcBef>
              <a:buFont typeface="Wingdings" pitchFamily="2" charset="2"/>
              <a:buChar char="Ø"/>
            </a:pPr>
            <a:r>
              <a:rPr lang="en-US" dirty="0">
                <a:solidFill>
                  <a:srgbClr val="FF0000"/>
                </a:solidFill>
              </a:rPr>
              <a:t>cardiovascular disease mortality, </a:t>
            </a:r>
          </a:p>
          <a:p>
            <a:pPr marL="977900" lvl="0">
              <a:spcBef>
                <a:spcPts val="1000"/>
              </a:spcBef>
              <a:buFont typeface="Wingdings" pitchFamily="2" charset="2"/>
              <a:buChar char="Ø"/>
            </a:pPr>
            <a:r>
              <a:rPr lang="en-US" dirty="0">
                <a:solidFill>
                  <a:srgbClr val="FF0000"/>
                </a:solidFill>
              </a:rPr>
              <a:t>cancer mortality (including breast cancer) and </a:t>
            </a:r>
          </a:p>
          <a:p>
            <a:pPr marL="977900" lvl="0">
              <a:spcBef>
                <a:spcPts val="1000"/>
              </a:spcBef>
              <a:buFont typeface="Wingdings" pitchFamily="2" charset="2"/>
              <a:buChar char="Ø"/>
            </a:pPr>
            <a:r>
              <a:rPr lang="en-US" dirty="0">
                <a:solidFill>
                  <a:srgbClr val="FF0000"/>
                </a:solidFill>
              </a:rPr>
              <a:t>other major causes of mortality after 18 years of follow-up!”</a:t>
            </a:r>
            <a:endParaRPr lang="en-US" sz="1600" dirty="0"/>
          </a:p>
          <a:p>
            <a:pPr lvl="0"/>
            <a:endParaRPr lang="en-US" sz="1600" dirty="0"/>
          </a:p>
          <a:p>
            <a:pPr lvl="0"/>
            <a:endParaRPr lang="en-US" sz="1600" dirty="0"/>
          </a:p>
          <a:p>
            <a:pPr marL="517525" lvl="0" indent="-176213">
              <a:buFont typeface="Wingdings" pitchFamily="2" charset="2"/>
              <a:buChar char="v"/>
            </a:pPr>
            <a:r>
              <a:rPr lang="en-US" sz="1200" dirty="0"/>
              <a:t>Manson JE, Aragaki AK, Rossouw JE, et al.  Menopausal Hormone Therapy and Long-Term   All-Cause and Cause-Specific Mortality </a:t>
            </a:r>
          </a:p>
          <a:p>
            <a:pPr marL="341312" lvl="0" indent="0">
              <a:buNone/>
            </a:pPr>
            <a:r>
              <a:rPr lang="en-US" sz="1200" dirty="0"/>
              <a:t>      The Women’s Health Initiative Randomized Trials Mortality Risk. </a:t>
            </a:r>
            <a:r>
              <a:rPr lang="en-US" sz="1200" i="1" dirty="0"/>
              <a:t>JAMA</a:t>
            </a:r>
            <a:r>
              <a:rPr lang="en-US" sz="1200" dirty="0"/>
              <a:t> Sept. 12, 2017;318:927-938.</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33</a:t>
            </a:fld>
            <a:endParaRPr lang="en-US" dirty="0"/>
          </a:p>
        </p:txBody>
      </p:sp>
    </p:spTree>
    <p:extLst>
      <p:ext uri="{BB962C8B-B14F-4D97-AF65-F5344CB8AC3E}">
        <p14:creationId xmlns:p14="http://schemas.microsoft.com/office/powerpoint/2010/main" val="230604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702528"/>
            <a:ext cx="8655050" cy="480813"/>
          </a:xfrm>
        </p:spPr>
        <p:txBody>
          <a:bodyPr>
            <a:normAutofit fontScale="90000"/>
          </a:bodyPr>
          <a:lstStyle/>
          <a:p>
            <a:pPr algn="ctr"/>
            <a:r>
              <a:rPr lang="en-US" sz="2800" dirty="0"/>
              <a:t> </a:t>
            </a:r>
            <a:r>
              <a:rPr lang="en-US" sz="2400" b="1" dirty="0"/>
              <a:t>NAMS 2017 </a:t>
            </a:r>
            <a:r>
              <a:rPr lang="en-US" sz="2400" b="1" dirty="0">
                <a:solidFill>
                  <a:srgbClr val="FF0000"/>
                </a:solidFill>
              </a:rPr>
              <a:t>NEW</a:t>
            </a:r>
            <a:r>
              <a:rPr lang="en-US" sz="2400" b="1" dirty="0"/>
              <a:t> Position Statement (cont.):</a:t>
            </a:r>
            <a:r>
              <a:rPr lang="en-US" sz="2400" b="1" dirty="0">
                <a:solidFill>
                  <a:srgbClr val="FF0000"/>
                </a:solidFill>
              </a:rPr>
              <a:t> </a:t>
            </a:r>
            <a:br>
              <a:rPr lang="en-US" sz="2400" b="1" dirty="0">
                <a:solidFill>
                  <a:srgbClr val="FF0000"/>
                </a:solidFill>
              </a:rPr>
            </a:br>
            <a:br>
              <a:rPr lang="en-US" sz="3100" dirty="0"/>
            </a:br>
            <a:endParaRPr lang="en-US" sz="3100" dirty="0"/>
          </a:p>
        </p:txBody>
      </p:sp>
      <p:sp>
        <p:nvSpPr>
          <p:cNvPr id="3" name="Content Placeholder 2"/>
          <p:cNvSpPr>
            <a:spLocks noGrp="1"/>
          </p:cNvSpPr>
          <p:nvPr>
            <p:ph idx="1"/>
          </p:nvPr>
        </p:nvSpPr>
        <p:spPr>
          <a:xfrm>
            <a:off x="244475" y="1086523"/>
            <a:ext cx="8357265" cy="5068950"/>
          </a:xfrm>
        </p:spPr>
        <p:txBody>
          <a:bodyPr/>
          <a:lstStyle/>
          <a:p>
            <a:pPr marL="0" indent="0" algn="ctr">
              <a:buNone/>
            </a:pPr>
            <a:endParaRPr lang="en-US" dirty="0">
              <a:solidFill>
                <a:srgbClr val="FF0000"/>
              </a:solidFill>
            </a:endParaRPr>
          </a:p>
          <a:p>
            <a:pPr marL="0" indent="0">
              <a:buNone/>
            </a:pPr>
            <a:r>
              <a:rPr lang="en-US" dirty="0">
                <a:solidFill>
                  <a:srgbClr val="FF0000"/>
                </a:solidFill>
              </a:rPr>
              <a:t>      For Women</a:t>
            </a:r>
            <a:r>
              <a:rPr lang="en-US" u="sng" dirty="0">
                <a:solidFill>
                  <a:srgbClr val="FF0000"/>
                </a:solidFill>
              </a:rPr>
              <a:t> over</a:t>
            </a:r>
            <a:r>
              <a:rPr lang="en-US" dirty="0">
                <a:solidFill>
                  <a:srgbClr val="FF0000"/>
                </a:solidFill>
              </a:rPr>
              <a:t> 60 years of age </a:t>
            </a:r>
            <a:r>
              <a:rPr lang="en-US" dirty="0"/>
              <a:t>and</a:t>
            </a:r>
            <a:r>
              <a:rPr lang="en-US" dirty="0">
                <a:solidFill>
                  <a:srgbClr val="843549"/>
                </a:solidFill>
              </a:rPr>
              <a:t> </a:t>
            </a:r>
            <a:r>
              <a:rPr lang="en-US" dirty="0">
                <a:solidFill>
                  <a:srgbClr val="FF0000"/>
                </a:solidFill>
              </a:rPr>
              <a:t>Long-Term Use of HRT?</a:t>
            </a:r>
          </a:p>
          <a:p>
            <a:pPr marL="685800" indent="-317500">
              <a:buFont typeface="Wingdings" charset="2"/>
              <a:buChar char="v"/>
            </a:pPr>
            <a:r>
              <a:rPr lang="en-US" dirty="0"/>
              <a:t>“When HRT is i</a:t>
            </a:r>
            <a:r>
              <a:rPr lang="en-US" u="sng" dirty="0"/>
              <a:t>nitiated</a:t>
            </a:r>
            <a:r>
              <a:rPr lang="en-US" dirty="0"/>
              <a:t> in women who are </a:t>
            </a:r>
            <a:r>
              <a:rPr lang="en-US" u="sng" dirty="0"/>
              <a:t>10 or more </a:t>
            </a:r>
            <a:r>
              <a:rPr lang="en-US" dirty="0"/>
              <a:t>years  AFTER their menopause, the benefit/risk ratio of HRT is less favorable than it is for younger women”.</a:t>
            </a:r>
          </a:p>
          <a:p>
            <a:pPr marL="695325">
              <a:spcBef>
                <a:spcPts val="1800"/>
              </a:spcBef>
              <a:buFont typeface="Wingdings" pitchFamily="2" charset="2"/>
              <a:buChar char="v"/>
            </a:pPr>
            <a:r>
              <a:rPr lang="en-US" dirty="0"/>
              <a:t>“However, there is </a:t>
            </a:r>
            <a:r>
              <a:rPr lang="en-US" u="sng" dirty="0">
                <a:solidFill>
                  <a:srgbClr val="FF0000"/>
                </a:solidFill>
              </a:rPr>
              <a:t>NO evidence </a:t>
            </a:r>
            <a:r>
              <a:rPr lang="en-US" dirty="0">
                <a:solidFill>
                  <a:srgbClr val="FF0000"/>
                </a:solidFill>
              </a:rPr>
              <a:t>to support routine discontinuation of HRT  	</a:t>
            </a:r>
            <a:r>
              <a:rPr lang="en-US" u="sng" dirty="0">
                <a:solidFill>
                  <a:srgbClr val="FF0000"/>
                </a:solidFill>
              </a:rPr>
              <a:t>after</a:t>
            </a:r>
            <a:r>
              <a:rPr lang="en-US" dirty="0">
                <a:solidFill>
                  <a:srgbClr val="FF0000"/>
                </a:solidFill>
              </a:rPr>
              <a:t> the age of 65”. </a:t>
            </a:r>
          </a:p>
          <a:p>
            <a:pPr marL="685800" indent="-317500">
              <a:spcBef>
                <a:spcPts val="1800"/>
              </a:spcBef>
              <a:buFont typeface="Wingdings" charset="2"/>
              <a:buChar char="v"/>
            </a:pPr>
            <a:r>
              <a:rPr lang="en-US" dirty="0"/>
              <a:t>AND “If women do </a:t>
            </a:r>
            <a:r>
              <a:rPr lang="en-US" u="sng" dirty="0">
                <a:solidFill>
                  <a:srgbClr val="FF0000"/>
                </a:solidFill>
              </a:rPr>
              <a:t>discontinue</a:t>
            </a:r>
            <a:r>
              <a:rPr lang="en-US" dirty="0"/>
              <a:t> HRT (as 40 million women did after 2002):</a:t>
            </a:r>
          </a:p>
          <a:p>
            <a:pPr marL="1036638" lvl="1" indent="-319088">
              <a:buFont typeface="Wingdings" charset="2"/>
              <a:buChar char="Ø"/>
            </a:pPr>
            <a:r>
              <a:rPr lang="en-US" dirty="0"/>
              <a:t>“</a:t>
            </a:r>
            <a:r>
              <a:rPr lang="mr-IN" dirty="0"/>
              <a:t>…</a:t>
            </a:r>
            <a:r>
              <a:rPr lang="en-US" dirty="0"/>
              <a:t> there is a 50% chance that vasomotor symptoms will return, regardless of their age or how long they've been using it.” </a:t>
            </a:r>
          </a:p>
          <a:p>
            <a:pPr marL="1036638" lvl="1" indent="-319088">
              <a:spcBef>
                <a:spcPts val="1080"/>
              </a:spcBef>
              <a:buFont typeface="Wingdings" charset="2"/>
              <a:buChar char="Ø"/>
            </a:pPr>
            <a:r>
              <a:rPr lang="en-US" dirty="0"/>
              <a:t>"With discontinuation of HRT, virtually all women will lose bone-mineral density,  with an increased risk of bone fractures and excess mortality from hip fracture”.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34</a:t>
            </a:fld>
            <a:endParaRPr lang="en-US" dirty="0"/>
          </a:p>
        </p:txBody>
      </p:sp>
    </p:spTree>
    <p:extLst>
      <p:ext uri="{BB962C8B-B14F-4D97-AF65-F5344CB8AC3E}">
        <p14:creationId xmlns:p14="http://schemas.microsoft.com/office/powerpoint/2010/main" val="228557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D984-A01A-9489-98D1-1C75FA1CC84D}"/>
              </a:ext>
            </a:extLst>
          </p:cNvPr>
          <p:cNvSpPr>
            <a:spLocks noGrp="1"/>
          </p:cNvSpPr>
          <p:nvPr>
            <p:ph type="title"/>
          </p:nvPr>
        </p:nvSpPr>
        <p:spPr/>
        <p:txBody>
          <a:bodyPr>
            <a:normAutofit fontScale="90000"/>
          </a:bodyPr>
          <a:lstStyle/>
          <a:p>
            <a:pPr algn="ctr"/>
            <a:r>
              <a:rPr lang="en-US" sz="2400" dirty="0"/>
              <a:t>What Do We Know in 2024?</a:t>
            </a:r>
            <a:br>
              <a:rPr lang="en-US" sz="2400" dirty="0"/>
            </a:br>
            <a:br>
              <a:rPr lang="en-US" sz="2400" dirty="0"/>
            </a:br>
            <a:r>
              <a:rPr lang="en-US" sz="2400" dirty="0">
                <a:solidFill>
                  <a:srgbClr val="843549"/>
                </a:solidFill>
              </a:rPr>
              <a:t>NAMS </a:t>
            </a:r>
            <a:r>
              <a:rPr lang="en-US" sz="2400" dirty="0">
                <a:solidFill>
                  <a:srgbClr val="FF0000"/>
                </a:solidFill>
              </a:rPr>
              <a:t>2022</a:t>
            </a:r>
            <a:r>
              <a:rPr lang="en-US" sz="2400" dirty="0">
                <a:solidFill>
                  <a:srgbClr val="843549"/>
                </a:solidFill>
              </a:rPr>
              <a:t> Hormone Therapy Updated Position Statement</a:t>
            </a:r>
            <a:br>
              <a:rPr lang="en-US" sz="2200" dirty="0"/>
            </a:br>
            <a:r>
              <a:rPr lang="en-US" sz="2200" dirty="0">
                <a:solidFill>
                  <a:srgbClr val="FF0000"/>
                </a:solidFill>
              </a:rPr>
              <a:t>Key Points</a:t>
            </a:r>
          </a:p>
        </p:txBody>
      </p:sp>
      <p:sp>
        <p:nvSpPr>
          <p:cNvPr id="3" name="Content Placeholder 2">
            <a:extLst>
              <a:ext uri="{FF2B5EF4-FFF2-40B4-BE49-F238E27FC236}">
                <a16:creationId xmlns:a16="http://schemas.microsoft.com/office/drawing/2014/main" id="{AC2D7553-BE55-64B0-FBD5-39A16D8B0234}"/>
              </a:ext>
            </a:extLst>
          </p:cNvPr>
          <p:cNvSpPr>
            <a:spLocks noGrp="1"/>
          </p:cNvSpPr>
          <p:nvPr>
            <p:ph idx="1"/>
          </p:nvPr>
        </p:nvSpPr>
        <p:spPr>
          <a:xfrm>
            <a:off x="244475" y="1484555"/>
            <a:ext cx="8325784" cy="4519370"/>
          </a:xfrm>
        </p:spPr>
        <p:txBody>
          <a:bodyPr/>
          <a:lstStyle/>
          <a:p>
            <a:pPr>
              <a:buFont typeface="Wingdings" pitchFamily="2" charset="2"/>
              <a:buChar char="Ø"/>
            </a:pPr>
            <a:r>
              <a:rPr lang="en-US" sz="1800" dirty="0"/>
              <a:t>HRT remains the most effective treatment for vasomotor symptoms (VMS) and genitourinary syndrome of menopause (GSM) AND to prevent bone loss and fracture</a:t>
            </a:r>
          </a:p>
          <a:p>
            <a:pPr>
              <a:buFont typeface="Wingdings" pitchFamily="2" charset="2"/>
              <a:buChar char="Ø"/>
            </a:pPr>
            <a:endParaRPr lang="en-US" sz="1800" dirty="0"/>
          </a:p>
          <a:p>
            <a:pPr>
              <a:buFont typeface="Wingdings" pitchFamily="2" charset="2"/>
              <a:buChar char="Ø"/>
            </a:pPr>
            <a:r>
              <a:rPr lang="en-US" sz="1800" dirty="0"/>
              <a:t>Benefits of HRT outweigh the risks for symptomatic women &lt; 60 years and within 10 years of menopause onset</a:t>
            </a:r>
          </a:p>
          <a:p>
            <a:pPr>
              <a:buFont typeface="Wingdings" pitchFamily="2" charset="2"/>
              <a:buChar char="Ø"/>
            </a:pPr>
            <a:endParaRPr lang="en-US" sz="1800" dirty="0"/>
          </a:p>
          <a:p>
            <a:pPr>
              <a:buFont typeface="Wingdings" pitchFamily="2" charset="2"/>
              <a:buChar char="Ø"/>
            </a:pPr>
            <a:r>
              <a:rPr lang="en-US" sz="1800" dirty="0"/>
              <a:t>Paucity of trial data about the risks of HRT use in women older  &gt; 60-65 years</a:t>
            </a:r>
          </a:p>
          <a:p>
            <a:pPr>
              <a:buFont typeface="Wingdings" pitchFamily="2" charset="2"/>
              <a:buChar char="Ø"/>
            </a:pPr>
            <a:endParaRPr lang="en-US" sz="1800" dirty="0"/>
          </a:p>
          <a:p>
            <a:pPr>
              <a:buFont typeface="Wingdings" pitchFamily="2" charset="2"/>
              <a:buChar char="Ø"/>
            </a:pPr>
            <a:r>
              <a:rPr lang="en-US" sz="1800" dirty="0"/>
              <a:t>Select survivors of breast and endometrial cancer use of vaginal ERT greatly improves quality of life.</a:t>
            </a:r>
          </a:p>
          <a:p>
            <a:pPr>
              <a:buFont typeface="Wingdings" pitchFamily="2" charset="2"/>
              <a:buChar char="Ø"/>
            </a:pPr>
            <a:endParaRPr lang="en-US" sz="1800" dirty="0"/>
          </a:p>
          <a:p>
            <a:pPr>
              <a:buFont typeface="Wingdings" pitchFamily="2" charset="2"/>
              <a:buChar char="Ø"/>
            </a:pPr>
            <a:r>
              <a:rPr lang="en-US" sz="1800" dirty="0"/>
              <a:t>Breast cancer risk does NOT increase with use of estrogen-progestogen therapy AND may be DECREASED with estrogen alone.</a:t>
            </a:r>
          </a:p>
          <a:p>
            <a:pPr>
              <a:buFont typeface="Wingdings" pitchFamily="2" charset="2"/>
              <a:buChar char="Ø"/>
            </a:pPr>
            <a:endParaRPr lang="en-US" sz="1800" dirty="0"/>
          </a:p>
          <a:p>
            <a:pPr>
              <a:buFont typeface="Wingdings" pitchFamily="2" charset="2"/>
              <a:buChar char="Ø"/>
            </a:pPr>
            <a:r>
              <a:rPr lang="en-US" sz="1800" dirty="0"/>
              <a:t>HRT does NOT need to be routinely discontinued in women older than 60 or 65 years!</a:t>
            </a:r>
          </a:p>
          <a:p>
            <a:pPr>
              <a:buFont typeface="Wingdings" pitchFamily="2" charset="2"/>
              <a:buChar char="Ø"/>
            </a:pPr>
            <a:endParaRPr lang="en-US" sz="1800" b="1" dirty="0"/>
          </a:p>
          <a:p>
            <a:pPr>
              <a:buFont typeface="Wingdings" pitchFamily="2" charset="2"/>
              <a:buChar char="Ø"/>
            </a:pPr>
            <a:endParaRPr lang="en-US" sz="1800" dirty="0"/>
          </a:p>
        </p:txBody>
      </p:sp>
      <p:sp>
        <p:nvSpPr>
          <p:cNvPr id="4" name="Footer Placeholder 3">
            <a:extLst>
              <a:ext uri="{FF2B5EF4-FFF2-40B4-BE49-F238E27FC236}">
                <a16:creationId xmlns:a16="http://schemas.microsoft.com/office/drawing/2014/main" id="{E1FF68C1-54CA-CC1D-421E-8EB9C43BC1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C26948-8D99-00F1-7C0D-AB7F2FB4730B}"/>
              </a:ext>
            </a:extLst>
          </p:cNvPr>
          <p:cNvSpPr>
            <a:spLocks noGrp="1"/>
          </p:cNvSpPr>
          <p:nvPr>
            <p:ph type="sldNum" sz="quarter" idx="4"/>
          </p:nvPr>
        </p:nvSpPr>
        <p:spPr/>
        <p:txBody>
          <a:bodyPr/>
          <a:lstStyle/>
          <a:p>
            <a:fld id="{2066355A-084C-D24E-9AD2-7E4FC41EA627}" type="slidenum">
              <a:rPr lang="en-US" smtClean="0"/>
              <a:pPr/>
              <a:t>35</a:t>
            </a:fld>
            <a:endParaRPr lang="en-US" dirty="0"/>
          </a:p>
        </p:txBody>
      </p:sp>
    </p:spTree>
    <p:extLst>
      <p:ext uri="{BB962C8B-B14F-4D97-AF65-F5344CB8AC3E}">
        <p14:creationId xmlns:p14="http://schemas.microsoft.com/office/powerpoint/2010/main" val="3170354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254001"/>
            <a:ext cx="8655050" cy="851786"/>
          </a:xfrm>
        </p:spPr>
        <p:txBody>
          <a:bodyPr>
            <a:noAutofit/>
          </a:bodyPr>
          <a:lstStyle/>
          <a:p>
            <a:pPr algn="ctr">
              <a:lnSpc>
                <a:spcPct val="150000"/>
              </a:lnSpc>
            </a:pPr>
            <a:r>
              <a:rPr lang="en-US" sz="2400" dirty="0"/>
              <a:t>Why is Estrogen So Important to a Woman’s Health? </a:t>
            </a:r>
            <a:br>
              <a:rPr lang="en-US" sz="2800" dirty="0"/>
            </a:br>
            <a:r>
              <a:rPr lang="en-US" sz="2000" dirty="0">
                <a:solidFill>
                  <a:srgbClr val="FF0000"/>
                </a:solidFill>
              </a:rPr>
              <a:t>What has happened to the 80 million women not on Estrogen?</a:t>
            </a:r>
          </a:p>
        </p:txBody>
      </p:sp>
      <p:sp>
        <p:nvSpPr>
          <p:cNvPr id="3" name="Content Placeholder 2"/>
          <p:cNvSpPr>
            <a:spLocks noGrp="1"/>
          </p:cNvSpPr>
          <p:nvPr>
            <p:ph idx="1"/>
          </p:nvPr>
        </p:nvSpPr>
        <p:spPr>
          <a:xfrm>
            <a:off x="340241" y="1538344"/>
            <a:ext cx="8477187" cy="4583056"/>
          </a:xfrm>
        </p:spPr>
        <p:txBody>
          <a:bodyPr/>
          <a:lstStyle/>
          <a:p>
            <a:pPr>
              <a:spcBef>
                <a:spcPts val="1224"/>
              </a:spcBef>
              <a:buFont typeface="Wingdings" charset="2"/>
              <a:buChar char="v"/>
            </a:pPr>
            <a:r>
              <a:rPr lang="en-US" dirty="0"/>
              <a:t>Estrogens </a:t>
            </a:r>
            <a:r>
              <a:rPr lang="en-US" dirty="0">
                <a:solidFill>
                  <a:srgbClr val="FF0000"/>
                </a:solidFill>
              </a:rPr>
              <a:t>directly influence </a:t>
            </a:r>
            <a:r>
              <a:rPr lang="en-US" dirty="0"/>
              <a:t>the normal physiological functions in all mammals, </a:t>
            </a:r>
          </a:p>
          <a:p>
            <a:pPr>
              <a:spcBef>
                <a:spcPts val="1224"/>
              </a:spcBef>
              <a:buFont typeface="Wingdings" charset="2"/>
              <a:buChar char="v"/>
            </a:pPr>
            <a:r>
              <a:rPr lang="en-US" dirty="0"/>
              <a:t>Estrogen (17</a:t>
            </a:r>
            <a:r>
              <a:rPr lang="el-GR" dirty="0"/>
              <a:t>β</a:t>
            </a:r>
            <a:r>
              <a:rPr lang="en-US" dirty="0"/>
              <a:t>-estradiol) mediates its effects by binding to </a:t>
            </a:r>
            <a:r>
              <a:rPr lang="en-US" i="1" dirty="0">
                <a:solidFill>
                  <a:srgbClr val="FF0000"/>
                </a:solidFill>
              </a:rPr>
              <a:t>estrogen receptors </a:t>
            </a:r>
            <a:r>
              <a:rPr lang="en-US" b="1" dirty="0"/>
              <a:t>(</a:t>
            </a:r>
            <a:r>
              <a:rPr lang="en-US" dirty="0"/>
              <a:t>ER</a:t>
            </a:r>
            <a:r>
              <a:rPr lang="el-GR" dirty="0"/>
              <a:t>α</a:t>
            </a:r>
            <a:r>
              <a:rPr lang="en-US" dirty="0"/>
              <a:t> &amp; ER</a:t>
            </a:r>
            <a:r>
              <a:rPr lang="el-GR" sz="1800" dirty="0"/>
              <a:t>β</a:t>
            </a:r>
            <a:r>
              <a:rPr lang="en-US" dirty="0"/>
              <a:t>),</a:t>
            </a:r>
            <a:r>
              <a:rPr lang="en-US" b="1" i="1" dirty="0">
                <a:solidFill>
                  <a:srgbClr val="843549"/>
                </a:solidFill>
              </a:rPr>
              <a:t> </a:t>
            </a:r>
            <a:r>
              <a:rPr lang="en-US" dirty="0"/>
              <a:t>which triggers distinct signaling pathways to regulate a broad range of estrogen responsive genes within each cell. </a:t>
            </a:r>
          </a:p>
          <a:p>
            <a:pPr>
              <a:spcBef>
                <a:spcPts val="1224"/>
              </a:spcBef>
              <a:buFont typeface="Wingdings" charset="2"/>
              <a:buChar char="v"/>
            </a:pPr>
            <a:r>
              <a:rPr lang="en-US" i="1" dirty="0">
                <a:solidFill>
                  <a:srgbClr val="FF0000"/>
                </a:solidFill>
              </a:rPr>
              <a:t>Estrogen receptors </a:t>
            </a:r>
            <a:r>
              <a:rPr lang="en-US" dirty="0"/>
              <a:t>are found within the nuclei of most cells of the female body, including </a:t>
            </a:r>
            <a:r>
              <a:rPr lang="en-US" dirty="0">
                <a:solidFill>
                  <a:srgbClr val="FF0000"/>
                </a:solidFill>
              </a:rPr>
              <a:t>non-reproductive</a:t>
            </a:r>
            <a:r>
              <a:rPr lang="en-US" dirty="0"/>
              <a:t> tissues:</a:t>
            </a:r>
          </a:p>
          <a:p>
            <a:pPr marL="965200" lvl="1" indent="-342900">
              <a:buFont typeface="Wingdings" charset="2"/>
              <a:buChar char="Ø"/>
            </a:pPr>
            <a:r>
              <a:rPr lang="en-US" dirty="0"/>
              <a:t>Cardiovascular</a:t>
            </a:r>
          </a:p>
          <a:p>
            <a:pPr marL="965200" lvl="1" indent="-342900">
              <a:buFont typeface="Wingdings" charset="2"/>
              <a:buChar char="Ø"/>
            </a:pPr>
            <a:r>
              <a:rPr lang="en-US" dirty="0"/>
              <a:t>Skeletal</a:t>
            </a:r>
          </a:p>
          <a:p>
            <a:pPr marL="965200" lvl="1" indent="-342900">
              <a:buFont typeface="Wingdings" charset="2"/>
              <a:buChar char="Ø"/>
            </a:pPr>
            <a:r>
              <a:rPr lang="en-US" dirty="0"/>
              <a:t>Central Nervous and Cognition</a:t>
            </a:r>
          </a:p>
          <a:p>
            <a:pPr marL="965200" lvl="1" indent="-342900">
              <a:buFont typeface="Wingdings" charset="2"/>
              <a:buChar char="Ø"/>
            </a:pPr>
            <a:r>
              <a:rPr lang="en-US" dirty="0"/>
              <a:t>Fat Metabolism </a:t>
            </a:r>
          </a:p>
          <a:p>
            <a:pPr marL="965200" lvl="1" indent="-342900">
              <a:buFont typeface="Wingdings" charset="2"/>
              <a:buChar char="Ø"/>
            </a:pPr>
            <a:r>
              <a:rPr lang="en-US" dirty="0"/>
              <a:t>Immune System</a:t>
            </a:r>
          </a:p>
          <a:p>
            <a:pPr marL="965200" lvl="1" indent="-342900">
              <a:buFont typeface="Wingdings" charset="2"/>
              <a:buChar char="Ø"/>
            </a:pPr>
            <a:r>
              <a:rPr lang="en-US" dirty="0"/>
              <a:t>Liver, Skin, Kidneys, Erythropoetic and Spleen </a:t>
            </a:r>
          </a:p>
          <a:p>
            <a:pPr marL="965200" lvl="1" indent="-342900">
              <a:buFont typeface="Wingdings" charset="2"/>
              <a:buChar char="v"/>
            </a:pPr>
            <a:endParaRPr lang="en-US" dirty="0"/>
          </a:p>
          <a:p>
            <a:pPr marL="965200" lvl="1" indent="-342900">
              <a:buFont typeface="Wingdings" charset="2"/>
              <a:buChar char="v"/>
            </a:pPr>
            <a:endParaRPr lang="en-US" dirty="0"/>
          </a:p>
          <a:p>
            <a:pPr lvl="1">
              <a:buFont typeface="Wingdings" charset="2"/>
              <a:buChar char="v"/>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36</a:t>
            </a:fld>
            <a:endParaRPr lang="en-US" dirty="0"/>
          </a:p>
        </p:txBody>
      </p:sp>
    </p:spTree>
    <p:extLst>
      <p:ext uri="{BB962C8B-B14F-4D97-AF65-F5344CB8AC3E}">
        <p14:creationId xmlns:p14="http://schemas.microsoft.com/office/powerpoint/2010/main" val="309917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CAF4-D45E-F64E-A5E0-6448C9BB8EE1}"/>
              </a:ext>
            </a:extLst>
          </p:cNvPr>
          <p:cNvSpPr>
            <a:spLocks noGrp="1"/>
          </p:cNvSpPr>
          <p:nvPr>
            <p:ph type="title"/>
          </p:nvPr>
        </p:nvSpPr>
        <p:spPr>
          <a:xfrm>
            <a:off x="0" y="254000"/>
            <a:ext cx="9144000" cy="1143000"/>
          </a:xfrm>
        </p:spPr>
        <p:txBody>
          <a:bodyPr>
            <a:normAutofit/>
          </a:bodyPr>
          <a:lstStyle/>
          <a:p>
            <a:pPr algn="ctr">
              <a:lnSpc>
                <a:spcPct val="150000"/>
              </a:lnSpc>
            </a:pPr>
            <a:r>
              <a:rPr lang="en-US" sz="2700" dirty="0"/>
              <a:t>Why is Estrogen So Important to a Woman’s Health? </a:t>
            </a:r>
            <a:br>
              <a:rPr lang="en-US" sz="2700" dirty="0"/>
            </a:br>
            <a:r>
              <a:rPr lang="en-US" sz="2200" dirty="0">
                <a:solidFill>
                  <a:srgbClr val="FF0000"/>
                </a:solidFill>
              </a:rPr>
              <a:t>What has happened to the 80 million women not on Estrogen?</a:t>
            </a:r>
          </a:p>
        </p:txBody>
      </p:sp>
      <p:sp>
        <p:nvSpPr>
          <p:cNvPr id="3" name="Content Placeholder 2">
            <a:extLst>
              <a:ext uri="{FF2B5EF4-FFF2-40B4-BE49-F238E27FC236}">
                <a16:creationId xmlns:a16="http://schemas.microsoft.com/office/drawing/2014/main" id="{9CA85BC0-30FC-E04A-BA69-599887EFA325}"/>
              </a:ext>
            </a:extLst>
          </p:cNvPr>
          <p:cNvSpPr>
            <a:spLocks noGrp="1"/>
          </p:cNvSpPr>
          <p:nvPr>
            <p:ph idx="1"/>
          </p:nvPr>
        </p:nvSpPr>
        <p:spPr>
          <a:xfrm>
            <a:off x="244475" y="2171699"/>
            <a:ext cx="8655050" cy="3273137"/>
          </a:xfrm>
        </p:spPr>
        <p:txBody>
          <a:bodyPr/>
          <a:lstStyle/>
          <a:p>
            <a:r>
              <a:rPr lang="en-US" dirty="0"/>
              <a:t>Estrogens are also implicated in numerous diseases, most of which occur as a result of the </a:t>
            </a:r>
            <a:r>
              <a:rPr lang="en-US" dirty="0">
                <a:solidFill>
                  <a:srgbClr val="FF0000"/>
                </a:solidFill>
              </a:rPr>
              <a:t>absence</a:t>
            </a:r>
            <a:r>
              <a:rPr lang="en-US" dirty="0"/>
              <a:t> of estrogen (</a:t>
            </a:r>
            <a:r>
              <a:rPr lang="en-US" dirty="0">
                <a:solidFill>
                  <a:srgbClr val="FF0000"/>
                </a:solidFill>
              </a:rPr>
              <a:t>higher risk</a:t>
            </a:r>
            <a:r>
              <a:rPr lang="en-US" dirty="0"/>
              <a:t>) and shown to be </a:t>
            </a:r>
            <a:r>
              <a:rPr lang="en-US" dirty="0">
                <a:solidFill>
                  <a:srgbClr val="FF0000"/>
                </a:solidFill>
              </a:rPr>
              <a:t>beneficial with HRT</a:t>
            </a:r>
            <a:r>
              <a:rPr lang="en-US" dirty="0"/>
              <a:t>:</a:t>
            </a:r>
          </a:p>
          <a:p>
            <a:endParaRPr lang="en-US" dirty="0"/>
          </a:p>
          <a:p>
            <a:pPr marL="973138" indent="-349250">
              <a:buFont typeface="Wingdings" pitchFamily="2" charset="2"/>
              <a:buChar char="Ø"/>
            </a:pPr>
            <a:r>
              <a:rPr lang="en-US" dirty="0">
                <a:solidFill>
                  <a:srgbClr val="FF0000"/>
                </a:solidFill>
              </a:rPr>
              <a:t>Various Types of Cancer </a:t>
            </a:r>
          </a:p>
          <a:p>
            <a:pPr marL="1492250" lvl="2" indent="-285750" defTabSz="455613">
              <a:buFont typeface="Wingdings" charset="2"/>
              <a:buChar char="v"/>
            </a:pPr>
            <a:r>
              <a:rPr lang="en-US" dirty="0"/>
              <a:t>Breast</a:t>
            </a:r>
          </a:p>
          <a:p>
            <a:pPr marL="1492250" lvl="2" indent="-285750" defTabSz="455613">
              <a:buFont typeface="Wingdings" charset="2"/>
              <a:buChar char="v"/>
            </a:pPr>
            <a:r>
              <a:rPr lang="en-US" dirty="0"/>
              <a:t>Ovarian</a:t>
            </a:r>
          </a:p>
          <a:p>
            <a:pPr marL="1492250" lvl="2" indent="-285750" defTabSz="455613">
              <a:buFont typeface="Wingdings" charset="2"/>
              <a:buChar char="v"/>
            </a:pPr>
            <a:r>
              <a:rPr lang="en-US" dirty="0"/>
              <a:t>Colorectal</a:t>
            </a:r>
          </a:p>
          <a:p>
            <a:pPr marL="1492250" lvl="2" indent="-285750" defTabSz="455613">
              <a:buFont typeface="Wingdings" charset="2"/>
              <a:buChar char="v"/>
            </a:pPr>
            <a:r>
              <a:rPr lang="en-US" dirty="0"/>
              <a:t>Endometrial</a:t>
            </a:r>
          </a:p>
          <a:p>
            <a:pPr marL="979487" lvl="2" indent="-342900" defTabSz="455613">
              <a:lnSpc>
                <a:spcPct val="150000"/>
              </a:lnSpc>
              <a:buFont typeface="Wingdings" pitchFamily="2" charset="2"/>
              <a:buChar char="Ø"/>
            </a:pPr>
            <a:r>
              <a:rPr lang="en-US" dirty="0">
                <a:solidFill>
                  <a:srgbClr val="FF0000"/>
                </a:solidFill>
              </a:rPr>
              <a:t>Osteoporosis</a:t>
            </a:r>
          </a:p>
        </p:txBody>
      </p:sp>
      <p:sp>
        <p:nvSpPr>
          <p:cNvPr id="4" name="Footer Placeholder 3">
            <a:extLst>
              <a:ext uri="{FF2B5EF4-FFF2-40B4-BE49-F238E27FC236}">
                <a16:creationId xmlns:a16="http://schemas.microsoft.com/office/drawing/2014/main" id="{5AE59A4C-4135-304B-9E2C-CD1388DA53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D597E2-9367-D04C-833A-FC4A4A62961C}"/>
              </a:ext>
            </a:extLst>
          </p:cNvPr>
          <p:cNvSpPr>
            <a:spLocks noGrp="1"/>
          </p:cNvSpPr>
          <p:nvPr>
            <p:ph type="sldNum" sz="quarter" idx="4"/>
          </p:nvPr>
        </p:nvSpPr>
        <p:spPr/>
        <p:txBody>
          <a:bodyPr/>
          <a:lstStyle/>
          <a:p>
            <a:fld id="{2066355A-084C-D24E-9AD2-7E4FC41EA627}" type="slidenum">
              <a:rPr lang="en-US" smtClean="0"/>
              <a:pPr/>
              <a:t>37</a:t>
            </a:fld>
            <a:endParaRPr lang="en-US" dirty="0"/>
          </a:p>
        </p:txBody>
      </p:sp>
    </p:spTree>
    <p:extLst>
      <p:ext uri="{BB962C8B-B14F-4D97-AF65-F5344CB8AC3E}">
        <p14:creationId xmlns:p14="http://schemas.microsoft.com/office/powerpoint/2010/main" val="153136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886"/>
            <a:ext cx="9144000" cy="979714"/>
          </a:xfrm>
        </p:spPr>
        <p:txBody>
          <a:bodyPr>
            <a:normAutofit/>
          </a:bodyPr>
          <a:lstStyle/>
          <a:p>
            <a:pPr algn="ctr">
              <a:lnSpc>
                <a:spcPct val="120000"/>
              </a:lnSpc>
            </a:pPr>
            <a:r>
              <a:rPr lang="en-US" sz="2700" dirty="0"/>
              <a:t>Why is Estrogen So Important to a Woman’s Health?</a:t>
            </a:r>
            <a:br>
              <a:rPr lang="en-US" sz="2700" dirty="0"/>
            </a:br>
            <a:r>
              <a:rPr lang="en-US" sz="2200" dirty="0">
                <a:solidFill>
                  <a:srgbClr val="FF0000"/>
                </a:solidFill>
              </a:rPr>
              <a:t>What has happened to the 80 million women not on Estrogen?</a:t>
            </a:r>
          </a:p>
        </p:txBody>
      </p:sp>
      <p:sp>
        <p:nvSpPr>
          <p:cNvPr id="3" name="Content Placeholder 2"/>
          <p:cNvSpPr>
            <a:spLocks noGrp="1"/>
          </p:cNvSpPr>
          <p:nvPr>
            <p:ph idx="1"/>
          </p:nvPr>
        </p:nvSpPr>
        <p:spPr>
          <a:xfrm>
            <a:off x="636814" y="1845129"/>
            <a:ext cx="8262711" cy="4158796"/>
          </a:xfrm>
        </p:spPr>
        <p:txBody>
          <a:bodyPr/>
          <a:lstStyle/>
          <a:p>
            <a:pPr marL="979487" lvl="2" indent="-342900" defTabSz="455613">
              <a:buFont typeface="Wingdings" charset="2"/>
              <a:buChar char="Ø"/>
            </a:pPr>
            <a:r>
              <a:rPr lang="en-US" dirty="0">
                <a:solidFill>
                  <a:srgbClr val="FF0000"/>
                </a:solidFill>
              </a:rPr>
              <a:t>Neuro-Degenerative Diseases</a:t>
            </a:r>
            <a:r>
              <a:rPr lang="en-US" dirty="0"/>
              <a:t>:</a:t>
            </a:r>
          </a:p>
          <a:p>
            <a:pPr marL="1436688" lvl="3" indent="-334963" defTabSz="455613">
              <a:buFont typeface="Wingdings" charset="2"/>
              <a:buChar char="v"/>
            </a:pPr>
            <a:r>
              <a:rPr lang="en-US" dirty="0"/>
              <a:t>Stroke</a:t>
            </a:r>
          </a:p>
          <a:p>
            <a:pPr marL="1436688" lvl="3" indent="-334963" defTabSz="455613">
              <a:buFont typeface="Wingdings" charset="2"/>
              <a:buChar char="v"/>
            </a:pPr>
            <a:r>
              <a:rPr lang="en-US" dirty="0"/>
              <a:t>Parkinson’s Disease</a:t>
            </a:r>
          </a:p>
          <a:p>
            <a:pPr marL="1436688" lvl="3" indent="-334963" defTabSz="455613">
              <a:buFont typeface="Wingdings" charset="2"/>
              <a:buChar char="v"/>
            </a:pPr>
            <a:r>
              <a:rPr lang="en-US" dirty="0"/>
              <a:t>Alzheimer Disease</a:t>
            </a:r>
          </a:p>
          <a:p>
            <a:pPr marL="1436688" lvl="3" indent="-334963" defTabSz="455613">
              <a:buFont typeface="Wingdings" charset="2"/>
              <a:buChar char="v"/>
            </a:pPr>
            <a:r>
              <a:rPr lang="en-US" dirty="0"/>
              <a:t>Multiple Sclerosis</a:t>
            </a:r>
          </a:p>
          <a:p>
            <a:pPr marL="177800" lvl="2" indent="0" defTabSz="455613">
              <a:lnSpc>
                <a:spcPct val="130000"/>
              </a:lnSpc>
              <a:buNone/>
            </a:pPr>
            <a:endParaRPr lang="en-US" sz="800" dirty="0"/>
          </a:p>
          <a:p>
            <a:pPr marL="977900" lvl="2" indent="-342900" defTabSz="455613">
              <a:lnSpc>
                <a:spcPct val="130000"/>
              </a:lnSpc>
              <a:buFont typeface="Wingdings" charset="2"/>
              <a:buChar char="Ø"/>
            </a:pPr>
            <a:r>
              <a:rPr lang="en-US" dirty="0">
                <a:solidFill>
                  <a:srgbClr val="FF0000"/>
                </a:solidFill>
              </a:rPr>
              <a:t>Insulin Resistance / Type 2 Diabetes</a:t>
            </a:r>
          </a:p>
          <a:p>
            <a:pPr marL="979487" lvl="2" indent="-342900" defTabSz="455613">
              <a:lnSpc>
                <a:spcPct val="130000"/>
              </a:lnSpc>
              <a:buFont typeface="Wingdings" charset="2"/>
              <a:buChar char="Ø"/>
            </a:pPr>
            <a:r>
              <a:rPr lang="en-US" dirty="0">
                <a:solidFill>
                  <a:srgbClr val="FF0000"/>
                </a:solidFill>
              </a:rPr>
              <a:t>Auto-Immune Disease </a:t>
            </a:r>
            <a:r>
              <a:rPr lang="en-US" sz="1800" dirty="0"/>
              <a:t>(Lupus Erythematosus)</a:t>
            </a:r>
          </a:p>
          <a:p>
            <a:pPr marL="979487" lvl="2" indent="-342900" defTabSz="455613">
              <a:lnSpc>
                <a:spcPct val="130000"/>
              </a:lnSpc>
              <a:buFont typeface="Wingdings" charset="2"/>
              <a:buChar char="Ø"/>
            </a:pPr>
            <a:r>
              <a:rPr lang="en-US" dirty="0">
                <a:solidFill>
                  <a:srgbClr val="FF0000"/>
                </a:solidFill>
              </a:rPr>
              <a:t>Central Obesity</a:t>
            </a:r>
          </a:p>
          <a:p>
            <a:pPr marL="979487" lvl="2" indent="-342900" defTabSz="455613">
              <a:lnSpc>
                <a:spcPct val="130000"/>
              </a:lnSpc>
              <a:buFont typeface="Wingdings" charset="2"/>
              <a:buChar char="Ø"/>
            </a:pPr>
            <a:r>
              <a:rPr lang="en-US" dirty="0">
                <a:solidFill>
                  <a:srgbClr val="FF0000"/>
                </a:solidFill>
              </a:rPr>
              <a:t>Endometriosis </a:t>
            </a:r>
            <a:r>
              <a:rPr lang="en-US" sz="1800" dirty="0"/>
              <a:t>(estrogen dependent)</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38</a:t>
            </a:fld>
            <a:endParaRPr lang="en-US" dirty="0"/>
          </a:p>
        </p:txBody>
      </p:sp>
    </p:spTree>
    <p:extLst>
      <p:ext uri="{BB962C8B-B14F-4D97-AF65-F5344CB8AC3E}">
        <p14:creationId xmlns:p14="http://schemas.microsoft.com/office/powerpoint/2010/main" val="12333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4B4C-1B4E-5A4A-B74E-F0CF0E133243}"/>
              </a:ext>
            </a:extLst>
          </p:cNvPr>
          <p:cNvSpPr>
            <a:spLocks noGrp="1"/>
          </p:cNvSpPr>
          <p:nvPr>
            <p:ph type="title"/>
          </p:nvPr>
        </p:nvSpPr>
        <p:spPr>
          <a:xfrm>
            <a:off x="244475" y="522513"/>
            <a:ext cx="8655050" cy="845911"/>
          </a:xfrm>
        </p:spPr>
        <p:txBody>
          <a:bodyPr>
            <a:normAutofit/>
          </a:bodyPr>
          <a:lstStyle/>
          <a:p>
            <a:pPr algn="ctr"/>
            <a:r>
              <a:rPr lang="en-US" sz="2400" dirty="0"/>
              <a:t>Common Symptoms of Menopause</a:t>
            </a:r>
          </a:p>
        </p:txBody>
      </p:sp>
      <p:sp>
        <p:nvSpPr>
          <p:cNvPr id="3" name="Content Placeholder 2">
            <a:extLst>
              <a:ext uri="{FF2B5EF4-FFF2-40B4-BE49-F238E27FC236}">
                <a16:creationId xmlns:a16="http://schemas.microsoft.com/office/drawing/2014/main" id="{C4E44E78-34AB-C244-B654-B966AEB10F74}"/>
              </a:ext>
            </a:extLst>
          </p:cNvPr>
          <p:cNvSpPr>
            <a:spLocks noGrp="1"/>
          </p:cNvSpPr>
          <p:nvPr>
            <p:ph idx="1"/>
          </p:nvPr>
        </p:nvSpPr>
        <p:spPr>
          <a:xfrm>
            <a:off x="3130475" y="1681843"/>
            <a:ext cx="2703166" cy="4322082"/>
          </a:xfrm>
        </p:spPr>
        <p:txBody>
          <a:bodyPr/>
          <a:lstStyle/>
          <a:p>
            <a:pPr>
              <a:lnSpc>
                <a:spcPct val="200000"/>
              </a:lnSpc>
              <a:buFont typeface="Wingdings" pitchFamily="2" charset="2"/>
              <a:buChar char="Ø"/>
            </a:pPr>
            <a:r>
              <a:rPr lang="en-US" sz="2400" dirty="0">
                <a:solidFill>
                  <a:srgbClr val="FF0000"/>
                </a:solidFill>
              </a:rPr>
              <a:t>Vasomotor </a:t>
            </a:r>
          </a:p>
          <a:p>
            <a:pPr>
              <a:lnSpc>
                <a:spcPct val="200000"/>
              </a:lnSpc>
              <a:buFont typeface="Wingdings" pitchFamily="2" charset="2"/>
              <a:buChar char="Ø"/>
            </a:pPr>
            <a:r>
              <a:rPr lang="en-US" sz="2400" dirty="0">
                <a:solidFill>
                  <a:srgbClr val="FF0000"/>
                </a:solidFill>
              </a:rPr>
              <a:t>Physical</a:t>
            </a:r>
          </a:p>
          <a:p>
            <a:pPr>
              <a:lnSpc>
                <a:spcPct val="200000"/>
              </a:lnSpc>
              <a:buFont typeface="Wingdings" pitchFamily="2" charset="2"/>
              <a:buChar char="Ø"/>
            </a:pPr>
            <a:r>
              <a:rPr lang="en-US" sz="2400" dirty="0">
                <a:solidFill>
                  <a:srgbClr val="FF0000"/>
                </a:solidFill>
              </a:rPr>
              <a:t>Cerebral</a:t>
            </a:r>
            <a:r>
              <a:rPr lang="en-US" sz="2400" dirty="0"/>
              <a:t> </a:t>
            </a:r>
          </a:p>
          <a:p>
            <a:endParaRPr lang="en-US" b="1" dirty="0">
              <a:solidFill>
                <a:srgbClr val="843549"/>
              </a:solidFill>
            </a:endParaRPr>
          </a:p>
          <a:p>
            <a:endParaRPr lang="en-US" dirty="0"/>
          </a:p>
        </p:txBody>
      </p:sp>
      <p:sp>
        <p:nvSpPr>
          <p:cNvPr id="4" name="Footer Placeholder 3">
            <a:extLst>
              <a:ext uri="{FF2B5EF4-FFF2-40B4-BE49-F238E27FC236}">
                <a16:creationId xmlns:a16="http://schemas.microsoft.com/office/drawing/2014/main" id="{6C476B26-470D-354B-BA36-D63A3B0B99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025783-F7E3-1F41-858A-37C40B5F0773}"/>
              </a:ext>
            </a:extLst>
          </p:cNvPr>
          <p:cNvSpPr>
            <a:spLocks noGrp="1"/>
          </p:cNvSpPr>
          <p:nvPr>
            <p:ph type="sldNum" sz="quarter" idx="4"/>
          </p:nvPr>
        </p:nvSpPr>
        <p:spPr/>
        <p:txBody>
          <a:bodyPr/>
          <a:lstStyle/>
          <a:p>
            <a:fld id="{2066355A-084C-D24E-9AD2-7E4FC41EA627}" type="slidenum">
              <a:rPr lang="en-US" smtClean="0"/>
              <a:pPr/>
              <a:t>39</a:t>
            </a:fld>
            <a:endParaRPr lang="en-US" dirty="0"/>
          </a:p>
        </p:txBody>
      </p:sp>
    </p:spTree>
    <p:extLst>
      <p:ext uri="{BB962C8B-B14F-4D97-AF65-F5344CB8AC3E}">
        <p14:creationId xmlns:p14="http://schemas.microsoft.com/office/powerpoint/2010/main" val="130038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9D62-CE6A-CF41-A58B-47D783C4B95F}"/>
              </a:ext>
            </a:extLst>
          </p:cNvPr>
          <p:cNvSpPr>
            <a:spLocks noGrp="1"/>
          </p:cNvSpPr>
          <p:nvPr>
            <p:ph type="title"/>
          </p:nvPr>
        </p:nvSpPr>
        <p:spPr>
          <a:xfrm>
            <a:off x="244475" y="457199"/>
            <a:ext cx="8655050" cy="765811"/>
          </a:xfrm>
        </p:spPr>
        <p:txBody>
          <a:bodyPr>
            <a:normAutofit fontScale="90000"/>
          </a:bodyPr>
          <a:lstStyle/>
          <a:p>
            <a:pPr algn="ctr">
              <a:lnSpc>
                <a:spcPct val="100000"/>
              </a:lnSpc>
            </a:pPr>
            <a:r>
              <a:rPr lang="en-US" sz="2700" dirty="0"/>
              <a:t>Underlying Cause of Majority of Top 11 Diseases</a:t>
            </a:r>
            <a:br>
              <a:rPr lang="en-US" sz="2800" dirty="0"/>
            </a:br>
            <a:br>
              <a:rPr lang="en-US" sz="2800" dirty="0"/>
            </a:br>
            <a:r>
              <a:rPr lang="en-US" sz="2700" dirty="0">
                <a:solidFill>
                  <a:srgbClr val="FF0000"/>
                </a:solidFill>
              </a:rPr>
              <a:t>INFLAMMATION</a:t>
            </a:r>
            <a:r>
              <a:rPr lang="en-US" sz="2700" dirty="0"/>
              <a:t> </a:t>
            </a:r>
          </a:p>
        </p:txBody>
      </p:sp>
      <p:sp>
        <p:nvSpPr>
          <p:cNvPr id="3" name="Content Placeholder 2">
            <a:extLst>
              <a:ext uri="{FF2B5EF4-FFF2-40B4-BE49-F238E27FC236}">
                <a16:creationId xmlns:a16="http://schemas.microsoft.com/office/drawing/2014/main" id="{7F81DFC0-7B4C-1C4B-A182-B28445753A3E}"/>
              </a:ext>
            </a:extLst>
          </p:cNvPr>
          <p:cNvSpPr>
            <a:spLocks noGrp="1"/>
          </p:cNvSpPr>
          <p:nvPr>
            <p:ph idx="1"/>
          </p:nvPr>
        </p:nvSpPr>
        <p:spPr>
          <a:xfrm>
            <a:off x="393020" y="1864660"/>
            <a:ext cx="7857461" cy="3571968"/>
          </a:xfrm>
        </p:spPr>
        <p:txBody>
          <a:bodyPr/>
          <a:lstStyle/>
          <a:p>
            <a:pPr>
              <a:buFont typeface="Wingdings" pitchFamily="2" charset="2"/>
              <a:buChar char="v"/>
            </a:pPr>
            <a:r>
              <a:rPr lang="en-US" dirty="0">
                <a:solidFill>
                  <a:srgbClr val="FF0000"/>
                </a:solidFill>
              </a:rPr>
              <a:t>Inflammation</a:t>
            </a:r>
            <a:r>
              <a:rPr lang="en-US" b="1" dirty="0"/>
              <a:t> </a:t>
            </a:r>
            <a:r>
              <a:rPr lang="en-US" dirty="0"/>
              <a:t>plays a primary role in</a:t>
            </a:r>
          </a:p>
          <a:p>
            <a:pPr marL="0" indent="0">
              <a:buNone/>
            </a:pPr>
            <a:endParaRPr lang="en-US" dirty="0"/>
          </a:p>
          <a:p>
            <a:pPr marL="0" indent="0" algn="ctr">
              <a:buNone/>
            </a:pPr>
            <a:r>
              <a:rPr lang="en-US" b="1" dirty="0"/>
              <a:t>ALL </a:t>
            </a:r>
            <a:r>
              <a:rPr lang="en-US" dirty="0"/>
              <a:t>of the </a:t>
            </a:r>
            <a:r>
              <a:rPr lang="en-US" b="1" dirty="0"/>
              <a:t>Top 11 Causes </a:t>
            </a:r>
            <a:r>
              <a:rPr lang="en-US" dirty="0"/>
              <a:t>of Death, </a:t>
            </a:r>
          </a:p>
          <a:p>
            <a:pPr marL="0" indent="0" algn="ctr">
              <a:buNone/>
            </a:pPr>
            <a:r>
              <a:rPr lang="en-US" u="sng" dirty="0"/>
              <a:t>except</a:t>
            </a:r>
            <a:r>
              <a:rPr lang="en-US" dirty="0"/>
              <a:t>: </a:t>
            </a:r>
            <a:r>
              <a:rPr lang="en-US" i="1" dirty="0"/>
              <a:t>Accidents</a:t>
            </a:r>
            <a:r>
              <a:rPr lang="en-US" dirty="0"/>
              <a:t> and </a:t>
            </a:r>
            <a:r>
              <a:rPr lang="en-US" i="1" dirty="0"/>
              <a:t>Suicide</a:t>
            </a:r>
          </a:p>
          <a:p>
            <a:pPr>
              <a:buFont typeface="Wingdings" pitchFamily="2" charset="2"/>
              <a:buChar char="v"/>
            </a:pPr>
            <a:endParaRPr lang="en-US" i="1" dirty="0"/>
          </a:p>
          <a:p>
            <a:pPr>
              <a:buFont typeface="Wingdings" pitchFamily="2" charset="2"/>
              <a:buChar char="v"/>
            </a:pPr>
            <a:r>
              <a:rPr lang="en-US" dirty="0"/>
              <a:t>NOT </a:t>
            </a:r>
            <a:r>
              <a:rPr lang="en-US" dirty="0">
                <a:solidFill>
                  <a:srgbClr val="FF0000"/>
                </a:solidFill>
              </a:rPr>
              <a:t>Acute Inflammation </a:t>
            </a:r>
            <a:r>
              <a:rPr lang="en-US" dirty="0"/>
              <a:t>(generally symptomatic and a “good” thing) </a:t>
            </a:r>
          </a:p>
          <a:p>
            <a:pPr>
              <a:buFont typeface="Wingdings" pitchFamily="2" charset="2"/>
              <a:buChar char="v"/>
            </a:pPr>
            <a:endParaRPr lang="en-US" dirty="0"/>
          </a:p>
          <a:p>
            <a:pPr>
              <a:buFont typeface="Wingdings" pitchFamily="2" charset="2"/>
              <a:buChar char="v"/>
            </a:pPr>
            <a:r>
              <a:rPr lang="en-US" dirty="0">
                <a:solidFill>
                  <a:srgbClr val="FF0000"/>
                </a:solidFill>
              </a:rPr>
              <a:t>Chronic Inflammation </a:t>
            </a:r>
            <a:r>
              <a:rPr lang="en-US" dirty="0"/>
              <a:t>(usually asymptomatic  and a “bad” thing)</a:t>
            </a:r>
            <a:r>
              <a:rPr lang="en-US" b="1" dirty="0"/>
              <a:t> </a:t>
            </a:r>
          </a:p>
          <a:p>
            <a:pPr>
              <a:buFont typeface="Wingdings" pitchFamily="2" charset="2"/>
              <a:buChar char="v"/>
            </a:pPr>
            <a:endParaRPr lang="en-US" b="1" dirty="0"/>
          </a:p>
          <a:p>
            <a:pPr>
              <a:buFont typeface="Wingdings" pitchFamily="2" charset="2"/>
              <a:buChar char="v"/>
            </a:pPr>
            <a:r>
              <a:rPr lang="en-US" dirty="0"/>
              <a:t>Primary objective in prevention of these diseases:   </a:t>
            </a:r>
          </a:p>
          <a:p>
            <a:pPr marL="0" indent="0" algn="ctr">
              <a:buNone/>
            </a:pPr>
            <a:r>
              <a:rPr lang="en-US" dirty="0">
                <a:solidFill>
                  <a:srgbClr val="FF0000"/>
                </a:solidFill>
              </a:rPr>
              <a:t>Reduce Chronic Inflammation </a:t>
            </a:r>
          </a:p>
          <a:p>
            <a:pPr marL="0" indent="0">
              <a:buNone/>
            </a:pPr>
            <a:endParaRPr lang="en-US" dirty="0"/>
          </a:p>
          <a:p>
            <a:pPr marL="0" indent="0">
              <a:buNone/>
            </a:pPr>
            <a:endParaRPr lang="en-US" dirty="0"/>
          </a:p>
          <a:p>
            <a:pPr marL="344488" lvl="1" indent="0">
              <a:buNone/>
            </a:pPr>
            <a:endParaRPr lang="en-US" sz="2400" dirty="0"/>
          </a:p>
          <a:p>
            <a:pPr marL="0" indent="0">
              <a:buNone/>
            </a:pPr>
            <a:endParaRPr lang="en-US" dirty="0"/>
          </a:p>
          <a:p>
            <a:pPr marL="0" indent="0">
              <a:buNone/>
            </a:pPr>
            <a:endParaRPr lang="en-US" dirty="0"/>
          </a:p>
          <a:p>
            <a:pPr>
              <a:buFont typeface="Wingdings" pitchFamily="2" charset="2"/>
              <a:buChar char="v"/>
            </a:pPr>
            <a:endParaRPr lang="en-US" dirty="0"/>
          </a:p>
          <a:p>
            <a:pPr>
              <a:buFont typeface="Wingdings" pitchFamily="2" charset="2"/>
              <a:buChar char="v"/>
            </a:pPr>
            <a:endParaRPr lang="en-US" dirty="0"/>
          </a:p>
        </p:txBody>
      </p:sp>
      <p:sp>
        <p:nvSpPr>
          <p:cNvPr id="4" name="Footer Placeholder 3">
            <a:extLst>
              <a:ext uri="{FF2B5EF4-FFF2-40B4-BE49-F238E27FC236}">
                <a16:creationId xmlns:a16="http://schemas.microsoft.com/office/drawing/2014/main" id="{F7E68364-68A7-6042-B4B8-C03CF11273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2D8974-E78B-454D-A1A8-CF8D37E70EE7}"/>
              </a:ext>
            </a:extLst>
          </p:cNvPr>
          <p:cNvSpPr>
            <a:spLocks noGrp="1"/>
          </p:cNvSpPr>
          <p:nvPr>
            <p:ph type="sldNum" sz="quarter" idx="4"/>
          </p:nvPr>
        </p:nvSpPr>
        <p:spPr/>
        <p:txBody>
          <a:bodyPr/>
          <a:lstStyle/>
          <a:p>
            <a:fld id="{2066355A-084C-D24E-9AD2-7E4FC41EA627}" type="slidenum">
              <a:rPr lang="en-US" smtClean="0"/>
              <a:pPr/>
              <a:t>4</a:t>
            </a:fld>
            <a:endParaRPr lang="en-US" dirty="0"/>
          </a:p>
        </p:txBody>
      </p:sp>
    </p:spTree>
    <p:extLst>
      <p:ext uri="{BB962C8B-B14F-4D97-AF65-F5344CB8AC3E}">
        <p14:creationId xmlns:p14="http://schemas.microsoft.com/office/powerpoint/2010/main" val="25552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D680-0BD8-7344-8D57-036DCE0DC068}"/>
              </a:ext>
            </a:extLst>
          </p:cNvPr>
          <p:cNvSpPr>
            <a:spLocks noGrp="1"/>
          </p:cNvSpPr>
          <p:nvPr>
            <p:ph type="title"/>
          </p:nvPr>
        </p:nvSpPr>
        <p:spPr>
          <a:xfrm>
            <a:off x="244475" y="225425"/>
            <a:ext cx="8655050" cy="413854"/>
          </a:xfrm>
        </p:spPr>
        <p:txBody>
          <a:bodyPr>
            <a:normAutofit/>
          </a:bodyPr>
          <a:lstStyle/>
          <a:p>
            <a:pPr algn="ctr"/>
            <a:r>
              <a:rPr lang="en-US" sz="2400" dirty="0"/>
              <a:t>What About Symptoms of Menopause?</a:t>
            </a:r>
          </a:p>
        </p:txBody>
      </p:sp>
      <p:sp>
        <p:nvSpPr>
          <p:cNvPr id="3" name="Slide Number Placeholder 2">
            <a:extLst>
              <a:ext uri="{FF2B5EF4-FFF2-40B4-BE49-F238E27FC236}">
                <a16:creationId xmlns:a16="http://schemas.microsoft.com/office/drawing/2014/main" id="{85CDF85B-697D-B74E-BBA3-727F38829E73}"/>
              </a:ext>
            </a:extLst>
          </p:cNvPr>
          <p:cNvSpPr>
            <a:spLocks noGrp="1"/>
          </p:cNvSpPr>
          <p:nvPr>
            <p:ph type="sldNum" sz="quarter" idx="12"/>
          </p:nvPr>
        </p:nvSpPr>
        <p:spPr/>
        <p:txBody>
          <a:bodyPr/>
          <a:lstStyle/>
          <a:p>
            <a:pPr algn="l">
              <a:defRPr/>
            </a:pPr>
            <a:fld id="{02A49CFF-BFD4-4EFB-8C79-EE8A997D0F2A}" type="slidenum">
              <a:rPr lang="en-US" smtClean="0"/>
              <a:pPr algn="l">
                <a:defRPr/>
              </a:pPr>
              <a:t>40</a:t>
            </a:fld>
            <a:endParaRPr lang="en-US" dirty="0"/>
          </a:p>
        </p:txBody>
      </p:sp>
      <p:sp>
        <p:nvSpPr>
          <p:cNvPr id="4" name="Footer Placeholder 3">
            <a:extLst>
              <a:ext uri="{FF2B5EF4-FFF2-40B4-BE49-F238E27FC236}">
                <a16:creationId xmlns:a16="http://schemas.microsoft.com/office/drawing/2014/main" id="{5EC1126C-BCAE-D844-82B6-BEF27C241A0B}"/>
              </a:ext>
            </a:extLst>
          </p:cNvPr>
          <p:cNvSpPr>
            <a:spLocks noGrp="1"/>
          </p:cNvSpPr>
          <p:nvPr>
            <p:ph type="ftr" sz="quarter" idx="3"/>
          </p:nvPr>
        </p:nvSpPr>
        <p:spPr/>
        <p:txBody>
          <a:bodyPr/>
          <a:lstStyle/>
          <a:p>
            <a:endParaRPr lang="en-US" dirty="0"/>
          </a:p>
        </p:txBody>
      </p:sp>
      <p:pic>
        <p:nvPicPr>
          <p:cNvPr id="7" name="Picture 6">
            <a:extLst>
              <a:ext uri="{FF2B5EF4-FFF2-40B4-BE49-F238E27FC236}">
                <a16:creationId xmlns:a16="http://schemas.microsoft.com/office/drawing/2014/main" id="{3CEC9FCB-1172-D146-9B74-C3E203FCEE42}"/>
              </a:ext>
            </a:extLst>
          </p:cNvPr>
          <p:cNvPicPr>
            <a:picLocks noChangeAspect="1"/>
          </p:cNvPicPr>
          <p:nvPr/>
        </p:nvPicPr>
        <p:blipFill>
          <a:blip r:embed="rId2"/>
          <a:stretch>
            <a:fillRect/>
          </a:stretch>
        </p:blipFill>
        <p:spPr>
          <a:xfrm>
            <a:off x="1771650" y="842480"/>
            <a:ext cx="4914900" cy="5310669"/>
          </a:xfrm>
          <a:prstGeom prst="rect">
            <a:avLst/>
          </a:prstGeom>
        </p:spPr>
      </p:pic>
    </p:spTree>
    <p:extLst>
      <p:ext uri="{BB962C8B-B14F-4D97-AF65-F5344CB8AC3E}">
        <p14:creationId xmlns:p14="http://schemas.microsoft.com/office/powerpoint/2010/main" val="285738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351C-94E8-9843-9138-3D26C57F1780}"/>
              </a:ext>
            </a:extLst>
          </p:cNvPr>
          <p:cNvSpPr>
            <a:spLocks noGrp="1"/>
          </p:cNvSpPr>
          <p:nvPr>
            <p:ph type="title"/>
          </p:nvPr>
        </p:nvSpPr>
        <p:spPr>
          <a:xfrm>
            <a:off x="244475" y="225425"/>
            <a:ext cx="8655050" cy="327025"/>
          </a:xfrm>
        </p:spPr>
        <p:txBody>
          <a:bodyPr>
            <a:normAutofit fontScale="90000"/>
          </a:bodyPr>
          <a:lstStyle/>
          <a:p>
            <a:br>
              <a:rPr lang="en-US" dirty="0"/>
            </a:br>
            <a:br>
              <a:rPr lang="en-US" dirty="0"/>
            </a:br>
            <a:endParaRPr lang="en-US" dirty="0"/>
          </a:p>
        </p:txBody>
      </p:sp>
      <p:sp>
        <p:nvSpPr>
          <p:cNvPr id="3" name="Slide Number Placeholder 2">
            <a:extLst>
              <a:ext uri="{FF2B5EF4-FFF2-40B4-BE49-F238E27FC236}">
                <a16:creationId xmlns:a16="http://schemas.microsoft.com/office/drawing/2014/main" id="{6103AC80-7DDB-1D49-85DC-428A8616005D}"/>
              </a:ext>
            </a:extLst>
          </p:cNvPr>
          <p:cNvSpPr>
            <a:spLocks noGrp="1"/>
          </p:cNvSpPr>
          <p:nvPr>
            <p:ph type="sldNum" sz="quarter" idx="12"/>
          </p:nvPr>
        </p:nvSpPr>
        <p:spPr/>
        <p:txBody>
          <a:bodyPr/>
          <a:lstStyle/>
          <a:p>
            <a:pPr algn="l">
              <a:defRPr/>
            </a:pPr>
            <a:fld id="{02A49CFF-BFD4-4EFB-8C79-EE8A997D0F2A}" type="slidenum">
              <a:rPr lang="en-US" smtClean="0"/>
              <a:pPr algn="l">
                <a:defRPr/>
              </a:pPr>
              <a:t>41</a:t>
            </a:fld>
            <a:endParaRPr lang="en-US" dirty="0"/>
          </a:p>
        </p:txBody>
      </p:sp>
      <p:sp>
        <p:nvSpPr>
          <p:cNvPr id="4" name="Footer Placeholder 3">
            <a:extLst>
              <a:ext uri="{FF2B5EF4-FFF2-40B4-BE49-F238E27FC236}">
                <a16:creationId xmlns:a16="http://schemas.microsoft.com/office/drawing/2014/main" id="{F8828E1E-88D3-D444-9363-9F89998B28BA}"/>
              </a:ext>
            </a:extLst>
          </p:cNvPr>
          <p:cNvSpPr>
            <a:spLocks noGrp="1"/>
          </p:cNvSpPr>
          <p:nvPr>
            <p:ph type="ftr" sz="quarter" idx="3"/>
          </p:nvPr>
        </p:nvSpPr>
        <p:spPr/>
        <p:txBody>
          <a:bodyPr/>
          <a:lstStyle/>
          <a:p>
            <a:endParaRPr lang="en-US" dirty="0"/>
          </a:p>
        </p:txBody>
      </p:sp>
      <p:pic>
        <p:nvPicPr>
          <p:cNvPr id="7" name="Picture 6">
            <a:extLst>
              <a:ext uri="{FF2B5EF4-FFF2-40B4-BE49-F238E27FC236}">
                <a16:creationId xmlns:a16="http://schemas.microsoft.com/office/drawing/2014/main" id="{36768FB1-3269-C848-B93D-C682A2DCD2B6}"/>
              </a:ext>
            </a:extLst>
          </p:cNvPr>
          <p:cNvPicPr>
            <a:picLocks noChangeAspect="1"/>
          </p:cNvPicPr>
          <p:nvPr/>
        </p:nvPicPr>
        <p:blipFill>
          <a:blip r:embed="rId2"/>
          <a:stretch>
            <a:fillRect/>
          </a:stretch>
        </p:blipFill>
        <p:spPr>
          <a:xfrm>
            <a:off x="244475" y="669925"/>
            <a:ext cx="8624205" cy="5451475"/>
          </a:xfrm>
          <a:prstGeom prst="rect">
            <a:avLst/>
          </a:prstGeom>
        </p:spPr>
      </p:pic>
    </p:spTree>
    <p:extLst>
      <p:ext uri="{BB962C8B-B14F-4D97-AF65-F5344CB8AC3E}">
        <p14:creationId xmlns:p14="http://schemas.microsoft.com/office/powerpoint/2010/main" val="2409428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254001"/>
            <a:ext cx="8655050" cy="745460"/>
          </a:xfrm>
        </p:spPr>
        <p:txBody>
          <a:bodyPr>
            <a:normAutofit fontScale="90000"/>
          </a:bodyPr>
          <a:lstStyle/>
          <a:p>
            <a:pPr algn="ctr">
              <a:lnSpc>
                <a:spcPct val="150000"/>
              </a:lnSpc>
            </a:pPr>
            <a:r>
              <a:rPr lang="en-US" sz="2700" dirty="0"/>
              <a:t>Common Symptoms of Menopause</a:t>
            </a:r>
            <a:br>
              <a:rPr lang="en-US" dirty="0"/>
            </a:br>
            <a:endParaRPr lang="en-US" dirty="0"/>
          </a:p>
        </p:txBody>
      </p:sp>
      <p:sp>
        <p:nvSpPr>
          <p:cNvPr id="3" name="Content Placeholder 2"/>
          <p:cNvSpPr>
            <a:spLocks noGrp="1"/>
          </p:cNvSpPr>
          <p:nvPr>
            <p:ph idx="1"/>
          </p:nvPr>
        </p:nvSpPr>
        <p:spPr>
          <a:xfrm>
            <a:off x="988828" y="1148316"/>
            <a:ext cx="7329672" cy="5004835"/>
          </a:xfrm>
        </p:spPr>
        <p:txBody>
          <a:bodyPr/>
          <a:lstStyle/>
          <a:p>
            <a:pPr marL="571500">
              <a:buFont typeface="Wingdings" charset="2"/>
              <a:buChar char="u"/>
            </a:pPr>
            <a:r>
              <a:rPr lang="en-US" dirty="0">
                <a:solidFill>
                  <a:srgbClr val="FF0000"/>
                </a:solidFill>
              </a:rPr>
              <a:t>Vasomotor (Controlled by the brain)</a:t>
            </a:r>
          </a:p>
          <a:p>
            <a:pPr marL="914400" lvl="4">
              <a:buFont typeface="Wingdings" charset="2"/>
              <a:buChar char="Ø"/>
            </a:pPr>
            <a:r>
              <a:rPr lang="en-US" dirty="0"/>
              <a:t>Hot flashes</a:t>
            </a:r>
            <a:endParaRPr lang="en-US" sz="3200" dirty="0"/>
          </a:p>
          <a:p>
            <a:pPr marL="914400" lvl="4">
              <a:buFont typeface="Wingdings" charset="2"/>
              <a:buChar char="Ø"/>
            </a:pPr>
            <a:r>
              <a:rPr lang="en-US" dirty="0"/>
              <a:t>Perspiration and night sweats</a:t>
            </a:r>
          </a:p>
          <a:p>
            <a:pPr marL="914400" lvl="4">
              <a:buFont typeface="Wingdings" charset="2"/>
              <a:buChar char="Ø"/>
            </a:pPr>
            <a:r>
              <a:rPr lang="en-US" dirty="0"/>
              <a:t>Role of Blood Brain Barrier</a:t>
            </a:r>
          </a:p>
          <a:p>
            <a:pPr marL="571500" lvl="2" indent="-342900">
              <a:lnSpc>
                <a:spcPct val="150000"/>
              </a:lnSpc>
              <a:buFont typeface="Wingdings" charset="2"/>
              <a:buChar char="u"/>
            </a:pPr>
            <a:r>
              <a:rPr lang="en-US" dirty="0">
                <a:solidFill>
                  <a:srgbClr val="FF0000"/>
                </a:solidFill>
              </a:rPr>
              <a:t>Physical</a:t>
            </a:r>
          </a:p>
          <a:p>
            <a:pPr marL="917575" lvl="3">
              <a:buFont typeface="Wingdings" charset="2"/>
              <a:buChar char="Ø"/>
            </a:pPr>
            <a:r>
              <a:rPr lang="en-US" dirty="0"/>
              <a:t>Palpitations of the heart</a:t>
            </a:r>
          </a:p>
          <a:p>
            <a:pPr marL="917575" lvl="3">
              <a:buFont typeface="Wingdings" charset="2"/>
              <a:buChar char="Ø"/>
            </a:pPr>
            <a:r>
              <a:rPr lang="en-US" dirty="0"/>
              <a:t>Vaginal dryness and irritation / dyspareunia</a:t>
            </a:r>
          </a:p>
          <a:p>
            <a:pPr marL="917575" lvl="3">
              <a:buFont typeface="Wingdings" charset="2"/>
              <a:buChar char="Ø"/>
            </a:pPr>
            <a:r>
              <a:rPr lang="en-US" dirty="0"/>
              <a:t>Bladder symptoms &amp; frequent infections</a:t>
            </a:r>
          </a:p>
          <a:p>
            <a:pPr marL="917575" lvl="3">
              <a:buFont typeface="Wingdings" charset="2"/>
              <a:buChar char="Ø"/>
            </a:pPr>
            <a:r>
              <a:rPr lang="en-US" dirty="0"/>
              <a:t>Skin changes</a:t>
            </a:r>
          </a:p>
          <a:p>
            <a:pPr marL="917575" lvl="3">
              <a:buFont typeface="Wingdings" charset="2"/>
              <a:buChar char="Ø"/>
            </a:pPr>
            <a:r>
              <a:rPr lang="en-US" dirty="0"/>
              <a:t>Joint pain (arthralgia)</a:t>
            </a:r>
          </a:p>
          <a:p>
            <a:pPr marL="917575" lvl="3">
              <a:buFont typeface="Wingdings" charset="2"/>
              <a:buChar char="Ø"/>
            </a:pPr>
            <a:r>
              <a:rPr lang="en-US" dirty="0"/>
              <a:t>Muscle pain (myalgia)</a:t>
            </a:r>
          </a:p>
          <a:p>
            <a:pPr marL="917575" lvl="3">
              <a:buFont typeface="Wingdings" charset="2"/>
              <a:buChar char="Ø"/>
            </a:pPr>
            <a:r>
              <a:rPr lang="en-US" dirty="0"/>
              <a:t>Dry eyes</a:t>
            </a:r>
          </a:p>
          <a:p>
            <a:pPr marL="917575" lvl="3">
              <a:buFont typeface="Wingdings" charset="2"/>
              <a:buChar char="Ø"/>
            </a:pPr>
            <a:endParaRPr lang="en-US" dirty="0"/>
          </a:p>
          <a:p>
            <a:pPr marL="917575" lvl="3">
              <a:buFont typeface="Wingdings" charset="2"/>
              <a:buChar char="Ø"/>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42</a:t>
            </a:fld>
            <a:endParaRPr lang="en-US" dirty="0"/>
          </a:p>
        </p:txBody>
      </p:sp>
      <p:sp>
        <p:nvSpPr>
          <p:cNvPr id="6" name="TextBox 5"/>
          <p:cNvSpPr txBox="1"/>
          <p:nvPr/>
        </p:nvSpPr>
        <p:spPr>
          <a:xfrm>
            <a:off x="9486900" y="2984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41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432317"/>
            <a:ext cx="8655050" cy="482084"/>
          </a:xfrm>
        </p:spPr>
        <p:txBody>
          <a:bodyPr>
            <a:normAutofit fontScale="90000"/>
          </a:bodyPr>
          <a:lstStyle/>
          <a:p>
            <a:pPr algn="ctr">
              <a:lnSpc>
                <a:spcPct val="140000"/>
              </a:lnSpc>
            </a:pPr>
            <a:r>
              <a:rPr lang="en-US" sz="2700" dirty="0"/>
              <a:t>Common Symptoms of Menopause</a:t>
            </a:r>
            <a:br>
              <a:rPr lang="en-US" dirty="0"/>
            </a:br>
            <a:endParaRPr lang="en-US" dirty="0"/>
          </a:p>
        </p:txBody>
      </p:sp>
      <p:sp>
        <p:nvSpPr>
          <p:cNvPr id="3" name="Content Placeholder 2"/>
          <p:cNvSpPr>
            <a:spLocks noGrp="1"/>
          </p:cNvSpPr>
          <p:nvPr>
            <p:ph idx="1"/>
          </p:nvPr>
        </p:nvSpPr>
        <p:spPr>
          <a:xfrm>
            <a:off x="850605" y="1339702"/>
            <a:ext cx="6896395" cy="4603897"/>
          </a:xfrm>
        </p:spPr>
        <p:txBody>
          <a:bodyPr/>
          <a:lstStyle/>
          <a:p>
            <a:pPr marL="571500">
              <a:buFont typeface="Wingdings" charset="2"/>
              <a:buChar char="u"/>
            </a:pPr>
            <a:r>
              <a:rPr lang="en-US" dirty="0">
                <a:solidFill>
                  <a:srgbClr val="FF0000"/>
                </a:solidFill>
              </a:rPr>
              <a:t>Cerebral (brain)</a:t>
            </a:r>
          </a:p>
          <a:p>
            <a:pPr marL="858838" lvl="1">
              <a:buFont typeface="Wingdings" charset="2"/>
              <a:buChar char="Ø"/>
            </a:pPr>
            <a:r>
              <a:rPr lang="en-US" dirty="0"/>
              <a:t>Irritability</a:t>
            </a:r>
          </a:p>
          <a:p>
            <a:pPr marL="858838" lvl="1">
              <a:buFont typeface="Wingdings" charset="2"/>
              <a:buChar char="Ø"/>
            </a:pPr>
            <a:r>
              <a:rPr lang="en-US" dirty="0"/>
              <a:t>Lethargy </a:t>
            </a:r>
            <a:r>
              <a:rPr lang="mr-IN" dirty="0"/>
              <a:t>–</a:t>
            </a:r>
            <a:r>
              <a:rPr lang="en-US" dirty="0"/>
              <a:t> Mental &amp; Physical Fatigue</a:t>
            </a:r>
          </a:p>
          <a:p>
            <a:pPr marL="858838" lvl="1">
              <a:buFont typeface="Wingdings" charset="2"/>
              <a:buChar char="Ø"/>
            </a:pPr>
            <a:r>
              <a:rPr lang="en-US" dirty="0"/>
              <a:t>Anxiety</a:t>
            </a:r>
          </a:p>
          <a:p>
            <a:pPr marL="858838" lvl="1">
              <a:buFont typeface="Wingdings" charset="2"/>
              <a:buChar char="Ø"/>
            </a:pPr>
            <a:r>
              <a:rPr lang="en-US" dirty="0"/>
              <a:t>Mood Swings</a:t>
            </a:r>
          </a:p>
          <a:p>
            <a:pPr marL="858838" lvl="1">
              <a:buFont typeface="Wingdings" charset="2"/>
              <a:buChar char="Ø"/>
            </a:pPr>
            <a:r>
              <a:rPr lang="en-US" dirty="0"/>
              <a:t>Tension &amp; Irritability</a:t>
            </a:r>
          </a:p>
          <a:p>
            <a:pPr marL="858838" lvl="1">
              <a:buFont typeface="Wingdings" charset="2"/>
              <a:buChar char="Ø"/>
            </a:pPr>
            <a:r>
              <a:rPr lang="en-US" dirty="0"/>
              <a:t>Difficulty Concentrating / Lack of Focus</a:t>
            </a:r>
          </a:p>
          <a:p>
            <a:pPr marL="858838" lvl="1">
              <a:buFont typeface="Wingdings" charset="2"/>
              <a:buChar char="Ø"/>
            </a:pPr>
            <a:r>
              <a:rPr lang="en-US" dirty="0"/>
              <a:t>Brain Fog</a:t>
            </a:r>
          </a:p>
          <a:p>
            <a:pPr marL="858838" lvl="1">
              <a:buFont typeface="Wingdings" charset="2"/>
              <a:buChar char="Ø"/>
            </a:pPr>
            <a:r>
              <a:rPr lang="en-US" dirty="0"/>
              <a:t>Short-Term Memory Loss</a:t>
            </a:r>
          </a:p>
          <a:p>
            <a:pPr marL="858838" lvl="1">
              <a:buFont typeface="Wingdings" charset="2"/>
              <a:buChar char="Ø"/>
            </a:pPr>
            <a:r>
              <a:rPr lang="en-US" dirty="0"/>
              <a:t>Insomnia / Lack of Sleep</a:t>
            </a:r>
          </a:p>
          <a:p>
            <a:pPr marL="858838" lvl="1">
              <a:buFont typeface="Wingdings" charset="2"/>
              <a:buChar char="Ø"/>
            </a:pPr>
            <a:r>
              <a:rPr lang="en-US" dirty="0"/>
              <a:t>Depression</a:t>
            </a:r>
          </a:p>
          <a:p>
            <a:pPr marL="858838" lvl="1">
              <a:buFont typeface="Wingdings" charset="2"/>
              <a:buChar char="Ø"/>
            </a:pPr>
            <a:r>
              <a:rPr lang="en-US" dirty="0"/>
              <a:t>Decreased Libido (sex drive)</a:t>
            </a:r>
          </a:p>
          <a:p>
            <a:pPr marL="915988" lvl="1" indent="-342900">
              <a:buFont typeface="Wingdings" charset="2"/>
              <a:buChar char="Ø"/>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43</a:t>
            </a:fld>
            <a:endParaRPr lang="en-US" dirty="0"/>
          </a:p>
        </p:txBody>
      </p:sp>
    </p:spTree>
    <p:extLst>
      <p:ext uri="{BB962C8B-B14F-4D97-AF65-F5344CB8AC3E}">
        <p14:creationId xmlns:p14="http://schemas.microsoft.com/office/powerpoint/2010/main" val="115359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7" y="2202873"/>
            <a:ext cx="8783781" cy="3825298"/>
          </a:xfrm>
        </p:spPr>
        <p:txBody>
          <a:bodyPr/>
          <a:lstStyle/>
          <a:p>
            <a:pPr>
              <a:buFont typeface="Wingdings" charset="2"/>
              <a:buChar char="u"/>
            </a:pPr>
            <a:r>
              <a:rPr lang="en-US" dirty="0"/>
              <a:t>Vasomotor  (Hot Flashes &amp; Night Sweats): </a:t>
            </a:r>
            <a:r>
              <a:rPr lang="en-US" dirty="0">
                <a:solidFill>
                  <a:srgbClr val="FF0000"/>
                </a:solidFill>
                <a:latin typeface="Wingdings"/>
                <a:ea typeface="Wingdings"/>
                <a:cs typeface="Wingdings"/>
                <a:sym typeface="Wingdings"/>
              </a:rPr>
              <a:t> </a:t>
            </a:r>
            <a:r>
              <a:rPr lang="en-US" dirty="0"/>
              <a:t>Dose related / Blood-Brain Barrier</a:t>
            </a:r>
            <a:endParaRPr lang="en-US" dirty="0">
              <a:solidFill>
                <a:srgbClr val="FF0000"/>
              </a:solidFill>
            </a:endParaRPr>
          </a:p>
          <a:p>
            <a:pPr>
              <a:buFont typeface="Wingdings" charset="2"/>
              <a:buChar char="u"/>
            </a:pPr>
            <a:endParaRPr lang="en-US" sz="1000" dirty="0"/>
          </a:p>
          <a:p>
            <a:pPr>
              <a:buFont typeface="Wingdings" charset="2"/>
              <a:buChar char="u"/>
            </a:pPr>
            <a:r>
              <a:rPr lang="en-US" dirty="0"/>
              <a:t>Sleep Disturbance  - </a:t>
            </a:r>
            <a:r>
              <a:rPr lang="en-US" dirty="0">
                <a:solidFill>
                  <a:srgbClr val="FF0000"/>
                </a:solidFill>
                <a:latin typeface="Wingdings"/>
                <a:ea typeface="Wingdings"/>
                <a:cs typeface="Wingdings"/>
                <a:sym typeface="Wingdings"/>
              </a:rPr>
              <a:t> </a:t>
            </a:r>
            <a:r>
              <a:rPr lang="mr-IN" dirty="0"/>
              <a:t>–</a:t>
            </a:r>
            <a:r>
              <a:rPr lang="en-US" dirty="0"/>
              <a:t> REM sleep improved</a:t>
            </a:r>
          </a:p>
          <a:p>
            <a:pPr>
              <a:buFont typeface="Wingdings" charset="2"/>
              <a:buChar char="u"/>
            </a:pPr>
            <a:endParaRPr lang="en-US" sz="1000" dirty="0"/>
          </a:p>
          <a:p>
            <a:pPr>
              <a:buFont typeface="Wingdings" charset="2"/>
              <a:buChar char="u"/>
            </a:pPr>
            <a:r>
              <a:rPr lang="en-US" dirty="0"/>
              <a:t>Anxiety/Depressive Symptoms  </a:t>
            </a:r>
            <a:r>
              <a:rPr lang="mr-IN" dirty="0"/>
              <a:t>–</a:t>
            </a:r>
            <a:r>
              <a:rPr lang="en-US" dirty="0"/>
              <a:t> </a:t>
            </a:r>
            <a:r>
              <a:rPr lang="en-US" dirty="0">
                <a:solidFill>
                  <a:srgbClr val="FF0000"/>
                </a:solidFill>
                <a:latin typeface="Wingdings"/>
                <a:ea typeface="Wingdings"/>
                <a:cs typeface="Wingdings"/>
                <a:sym typeface="Wingdings"/>
              </a:rPr>
              <a:t></a:t>
            </a:r>
            <a:endParaRPr lang="en-US" dirty="0">
              <a:solidFill>
                <a:srgbClr val="FF0000"/>
              </a:solidFill>
            </a:endParaRPr>
          </a:p>
          <a:p>
            <a:pPr>
              <a:buFont typeface="Wingdings" charset="2"/>
              <a:buChar char="u"/>
            </a:pPr>
            <a:endParaRPr lang="en-US" sz="1000" dirty="0"/>
          </a:p>
          <a:p>
            <a:pPr>
              <a:buFont typeface="Wingdings" charset="2"/>
              <a:buChar char="u"/>
            </a:pPr>
            <a:r>
              <a:rPr lang="en-US" dirty="0"/>
              <a:t>Cognition &amp; Short-Term Memory Loss - </a:t>
            </a:r>
            <a:r>
              <a:rPr lang="en-US" dirty="0">
                <a:solidFill>
                  <a:srgbClr val="FF0000"/>
                </a:solidFill>
                <a:latin typeface="Wingdings"/>
                <a:ea typeface="Wingdings"/>
                <a:cs typeface="Wingdings"/>
                <a:sym typeface="Wingdings"/>
              </a:rPr>
              <a:t></a:t>
            </a:r>
            <a:r>
              <a:rPr lang="en-US" dirty="0">
                <a:latin typeface="Wingdings"/>
                <a:ea typeface="Wingdings"/>
                <a:cs typeface="Wingdings"/>
                <a:sym typeface="Wingdings"/>
              </a:rPr>
              <a:t> </a:t>
            </a:r>
            <a:r>
              <a:rPr lang="en-US" dirty="0">
                <a:ea typeface="Wingdings"/>
                <a:cs typeface="Wingdings"/>
                <a:sym typeface="Wingdings"/>
              </a:rPr>
              <a:t>(</a:t>
            </a:r>
            <a:r>
              <a:rPr lang="en-US" dirty="0">
                <a:latin typeface="Wingdings"/>
                <a:ea typeface="Wingdings"/>
                <a:cs typeface="Wingdings"/>
                <a:sym typeface="Wingdings"/>
              </a:rPr>
              <a:t>“</a:t>
            </a:r>
            <a:r>
              <a:rPr lang="en-US" i="1" dirty="0"/>
              <a:t>Windex to My World</a:t>
            </a:r>
            <a:r>
              <a:rPr lang="en-US" dirty="0"/>
              <a:t>” = Mental Clarity)</a:t>
            </a:r>
          </a:p>
          <a:p>
            <a:pPr>
              <a:buFont typeface="Wingdings" charset="2"/>
              <a:buChar char="u"/>
            </a:pPr>
            <a:endParaRPr lang="en-US" sz="1000" dirty="0"/>
          </a:p>
          <a:p>
            <a:pPr>
              <a:buFont typeface="Wingdings" charset="2"/>
              <a:buChar char="u"/>
            </a:pPr>
            <a:r>
              <a:rPr lang="en-US" dirty="0"/>
              <a:t>Atrophic Genital Changes  </a:t>
            </a:r>
            <a:r>
              <a:rPr lang="mr-IN" dirty="0"/>
              <a:t>–</a:t>
            </a:r>
            <a:r>
              <a:rPr lang="en-US" dirty="0"/>
              <a:t>  </a:t>
            </a:r>
            <a:r>
              <a:rPr lang="en-US" dirty="0">
                <a:solidFill>
                  <a:srgbClr val="FF0000"/>
                </a:solidFill>
                <a:latin typeface="Wingdings"/>
                <a:ea typeface="Wingdings"/>
                <a:cs typeface="Wingdings"/>
                <a:sym typeface="Wingdings"/>
              </a:rPr>
              <a:t></a:t>
            </a:r>
            <a:endParaRPr lang="en-US" dirty="0">
              <a:solidFill>
                <a:srgbClr val="FF0000"/>
              </a:solidFill>
            </a:endParaRPr>
          </a:p>
          <a:p>
            <a:pPr marL="0" indent="0">
              <a:buNone/>
            </a:pPr>
            <a:endParaRPr lang="en-US" sz="1000" dirty="0"/>
          </a:p>
          <a:p>
            <a:pPr>
              <a:buFont typeface="Wingdings" charset="2"/>
              <a:buChar char="u"/>
            </a:pPr>
            <a:r>
              <a:rPr lang="en-US" dirty="0"/>
              <a:t>Lower Urinary Tract </a:t>
            </a:r>
            <a:r>
              <a:rPr lang="mr-IN" dirty="0"/>
              <a:t>–</a:t>
            </a:r>
            <a:r>
              <a:rPr lang="en-US" dirty="0"/>
              <a:t> Urinary tract infection, Urinary incontinence, OAB  - </a:t>
            </a:r>
            <a:r>
              <a:rPr lang="en-US" dirty="0">
                <a:solidFill>
                  <a:srgbClr val="FF0000"/>
                </a:solidFill>
                <a:latin typeface="Wingdings"/>
                <a:ea typeface="Wingdings"/>
                <a:cs typeface="Wingdings"/>
                <a:sym typeface="Wingdings"/>
              </a:rPr>
              <a:t></a:t>
            </a:r>
          </a:p>
          <a:p>
            <a:pPr marL="0" indent="0">
              <a:buNone/>
            </a:pPr>
            <a:endParaRPr lang="en-US" sz="800" dirty="0">
              <a:latin typeface="Wingdings"/>
              <a:ea typeface="Wingdings"/>
              <a:cs typeface="Wingdings"/>
              <a:sym typeface="Wingdings"/>
            </a:endParaRPr>
          </a:p>
          <a:p>
            <a:pPr marL="0" indent="0">
              <a:buNone/>
            </a:pPr>
            <a:endParaRPr lang="en-US" dirty="0"/>
          </a:p>
          <a:p>
            <a:pPr marL="0" indent="0">
              <a:buNone/>
            </a:pPr>
            <a:endParaRPr lang="en-US" dirty="0"/>
          </a:p>
          <a:p>
            <a:pPr>
              <a:buFont typeface="Wingdings" charset="2"/>
              <a:buChar char="u"/>
            </a:pPr>
            <a:endParaRPr lang="en-US" dirty="0"/>
          </a:p>
          <a:p>
            <a:pPr>
              <a:buFont typeface="Wingdings" charset="2"/>
              <a:buChar char="u"/>
            </a:pPr>
            <a:endParaRPr lang="en-US" dirty="0"/>
          </a:p>
          <a:p>
            <a:pPr>
              <a:buFont typeface="Wingdings" charset="2"/>
              <a:buChar char="u"/>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44</a:t>
            </a:fld>
            <a:endParaRPr lang="en-US" dirty="0"/>
          </a:p>
        </p:txBody>
      </p:sp>
      <p:sp>
        <p:nvSpPr>
          <p:cNvPr id="6" name="Title 5"/>
          <p:cNvSpPr txBox="1">
            <a:spLocks noGrp="1"/>
          </p:cNvSpPr>
          <p:nvPr>
            <p:ph type="title"/>
          </p:nvPr>
        </p:nvSpPr>
        <p:spPr>
          <a:xfrm>
            <a:off x="0" y="225425"/>
            <a:ext cx="9143999" cy="958596"/>
          </a:xfrm>
          <a:prstGeom prst="rect">
            <a:avLst/>
          </a:prstGeom>
          <a:noFill/>
        </p:spPr>
        <p:txBody>
          <a:bodyPr wrap="square" rtlCol="0">
            <a:spAutoFit/>
          </a:bodyPr>
          <a:lstStyle/>
          <a:p>
            <a:pPr algn="ctr">
              <a:lnSpc>
                <a:spcPct val="150000"/>
              </a:lnSpc>
            </a:pPr>
            <a:r>
              <a:rPr lang="en-US" sz="2400" dirty="0">
                <a:solidFill>
                  <a:schemeClr val="tx1"/>
                </a:solidFill>
                <a:latin typeface="Arial" pitchFamily="34" charset="0"/>
                <a:cs typeface="Arial" pitchFamily="34" charset="0"/>
              </a:rPr>
              <a:t>What are the </a:t>
            </a:r>
            <a:r>
              <a:rPr lang="en-US" sz="2400" dirty="0">
                <a:solidFill>
                  <a:srgbClr val="FF0000"/>
                </a:solidFill>
                <a:latin typeface="Arial" pitchFamily="34" charset="0"/>
                <a:cs typeface="Arial" pitchFamily="34" charset="0"/>
              </a:rPr>
              <a:t>Short-Term Benefits of HRT </a:t>
            </a:r>
            <a:r>
              <a:rPr lang="en-US" sz="2400" dirty="0">
                <a:solidFill>
                  <a:schemeClr val="tx1"/>
                </a:solidFill>
                <a:latin typeface="Arial" pitchFamily="34" charset="0"/>
                <a:cs typeface="Arial" pitchFamily="34" charset="0"/>
              </a:rPr>
              <a:t>in Women?</a:t>
            </a:r>
            <a:br>
              <a:rPr lang="en-US" sz="2400" dirty="0">
                <a:solidFill>
                  <a:schemeClr val="tx1"/>
                </a:solidFill>
                <a:latin typeface="Arial" pitchFamily="34" charset="0"/>
                <a:cs typeface="Arial" pitchFamily="34" charset="0"/>
              </a:rPr>
            </a:br>
            <a:r>
              <a:rPr lang="en-US" sz="2000" dirty="0">
                <a:solidFill>
                  <a:srgbClr val="FF0000"/>
                </a:solidFill>
                <a:latin typeface="Arial" pitchFamily="34" charset="0"/>
                <a:cs typeface="Arial" pitchFamily="34" charset="0"/>
              </a:rPr>
              <a:t>“RELIEF” from Symptoms</a:t>
            </a:r>
            <a:endParaRPr lang="en-US" sz="2000" dirty="0">
              <a:solidFill>
                <a:srgbClr val="FF0000"/>
              </a:solidFill>
            </a:endParaRPr>
          </a:p>
        </p:txBody>
      </p:sp>
    </p:spTree>
    <p:extLst>
      <p:ext uri="{BB962C8B-B14F-4D97-AF65-F5344CB8AC3E}">
        <p14:creationId xmlns:p14="http://schemas.microsoft.com/office/powerpoint/2010/main" val="17168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1842656"/>
            <a:ext cx="9037748" cy="4396220"/>
          </a:xfrm>
        </p:spPr>
        <p:txBody>
          <a:bodyPr anchor="ctr"/>
          <a:lstStyle/>
          <a:p>
            <a:pPr>
              <a:lnSpc>
                <a:spcPct val="90000"/>
              </a:lnSpc>
              <a:spcBef>
                <a:spcPts val="1200"/>
              </a:spcBef>
              <a:buFont typeface="Wingdings" charset="2"/>
              <a:buChar char="u"/>
            </a:pPr>
            <a:r>
              <a:rPr lang="en-US" dirty="0"/>
              <a:t>CVD:  Heart Attack - </a:t>
            </a:r>
            <a:r>
              <a:rPr lang="en-US" sz="2400" dirty="0">
                <a:solidFill>
                  <a:srgbClr val="FF0000"/>
                </a:solidFill>
                <a:latin typeface="Wingdings"/>
                <a:ea typeface="Wingdings"/>
                <a:cs typeface="Wingdings"/>
                <a:sym typeface="Wingdings"/>
              </a:rPr>
              <a:t></a:t>
            </a:r>
            <a:r>
              <a:rPr lang="en-US" sz="2400" dirty="0">
                <a:solidFill>
                  <a:srgbClr val="FF0000"/>
                </a:solidFill>
                <a:ea typeface="Wingdings"/>
                <a:cs typeface="Wingdings"/>
                <a:sym typeface="Wingdings"/>
              </a:rPr>
              <a:t> </a:t>
            </a:r>
            <a:r>
              <a:rPr lang="en-US" b="1" dirty="0">
                <a:solidFill>
                  <a:srgbClr val="FF0000"/>
                </a:solidFill>
                <a:ea typeface="Wingdings"/>
                <a:cs typeface="Wingdings"/>
                <a:sym typeface="Wingdings"/>
              </a:rPr>
              <a:t>50%</a:t>
            </a:r>
            <a:r>
              <a:rPr lang="en-US" dirty="0">
                <a:ea typeface="Wingdings"/>
                <a:cs typeface="Wingdings"/>
                <a:sym typeface="Wingdings"/>
              </a:rPr>
              <a:t>;   Stroke </a:t>
            </a:r>
            <a:r>
              <a:rPr lang="mr-IN" dirty="0">
                <a:ea typeface="Wingdings"/>
                <a:cs typeface="Wingdings"/>
                <a:sym typeface="Wingdings"/>
              </a:rPr>
              <a:t>–</a:t>
            </a:r>
            <a:r>
              <a:rPr lang="en-US" dirty="0">
                <a:ea typeface="Wingdings"/>
                <a:cs typeface="Wingdings"/>
                <a:sym typeface="Wingdings"/>
              </a:rPr>
              <a:t> Neutral </a:t>
            </a:r>
            <a:r>
              <a:rPr lang="en-US" dirty="0"/>
              <a:t>to </a:t>
            </a:r>
            <a:r>
              <a:rPr lang="en-US" sz="1400" dirty="0">
                <a:solidFill>
                  <a:srgbClr val="FF0000"/>
                </a:solidFill>
                <a:latin typeface="Wingdings"/>
                <a:ea typeface="Wingdings"/>
                <a:cs typeface="Wingdings"/>
                <a:sym typeface="Wingdings"/>
              </a:rPr>
              <a:t></a:t>
            </a:r>
            <a:endParaRPr lang="en-US" sz="1400" dirty="0">
              <a:ea typeface="Wingdings"/>
              <a:cs typeface="Wingdings"/>
              <a:sym typeface="Wingdings"/>
            </a:endParaRPr>
          </a:p>
          <a:p>
            <a:pPr>
              <a:lnSpc>
                <a:spcPct val="90000"/>
              </a:lnSpc>
              <a:spcBef>
                <a:spcPts val="1200"/>
              </a:spcBef>
              <a:buFont typeface="Wingdings" charset="2"/>
              <a:buChar char="u"/>
            </a:pPr>
            <a:r>
              <a:rPr lang="en-US" dirty="0"/>
              <a:t>Type II Diabetes - </a:t>
            </a:r>
            <a:r>
              <a:rPr lang="en-US" dirty="0">
                <a:solidFill>
                  <a:srgbClr val="FF0000"/>
                </a:solidFill>
                <a:latin typeface="Wingdings"/>
                <a:ea typeface="Wingdings"/>
                <a:cs typeface="Wingdings"/>
                <a:sym typeface="Wingdings"/>
              </a:rPr>
              <a:t></a:t>
            </a:r>
            <a:r>
              <a:rPr lang="en-US" dirty="0">
                <a:latin typeface="Wingdings"/>
                <a:ea typeface="Wingdings"/>
                <a:cs typeface="Wingdings"/>
                <a:sym typeface="Wingdings"/>
              </a:rPr>
              <a:t> </a:t>
            </a:r>
            <a:endParaRPr lang="en-US" sz="1000" dirty="0"/>
          </a:p>
          <a:p>
            <a:pPr>
              <a:lnSpc>
                <a:spcPct val="90000"/>
              </a:lnSpc>
              <a:spcBef>
                <a:spcPts val="1200"/>
              </a:spcBef>
              <a:buFont typeface="Wingdings" charset="2"/>
              <a:buChar char="u"/>
            </a:pPr>
            <a:r>
              <a:rPr lang="en-US" dirty="0"/>
              <a:t>Breast Cancer </a:t>
            </a:r>
            <a:r>
              <a:rPr lang="mr-IN" dirty="0"/>
              <a:t>–</a:t>
            </a:r>
            <a:r>
              <a:rPr lang="en-US" dirty="0"/>
              <a:t> WHI: Neutral to </a:t>
            </a:r>
            <a:r>
              <a:rPr lang="en-US" dirty="0">
                <a:solidFill>
                  <a:srgbClr val="FF0000"/>
                </a:solidFill>
                <a:latin typeface="Wingdings"/>
                <a:ea typeface="Wingdings"/>
                <a:cs typeface="Wingdings"/>
                <a:sym typeface="Wingdings"/>
              </a:rPr>
              <a:t> </a:t>
            </a:r>
            <a:r>
              <a:rPr lang="en-US" dirty="0">
                <a:solidFill>
                  <a:srgbClr val="FF0000"/>
                </a:solidFill>
                <a:ea typeface="Wingdings"/>
                <a:cs typeface="Wingdings"/>
                <a:sym typeface="Wingdings"/>
              </a:rPr>
              <a:t>&amp; (</a:t>
            </a:r>
            <a:r>
              <a:rPr lang="en-US" b="1" dirty="0">
                <a:solidFill>
                  <a:srgbClr val="FF0000"/>
                </a:solidFill>
              </a:rPr>
              <a:t>21- 40% </a:t>
            </a:r>
            <a:r>
              <a:rPr lang="en-US" dirty="0">
                <a:solidFill>
                  <a:srgbClr val="FF0000"/>
                </a:solidFill>
              </a:rPr>
              <a:t>in</a:t>
            </a:r>
            <a:r>
              <a:rPr lang="en-US" b="1" dirty="0">
                <a:solidFill>
                  <a:srgbClr val="FF0000"/>
                </a:solidFill>
              </a:rPr>
              <a:t> </a:t>
            </a:r>
            <a:r>
              <a:rPr lang="en-US" dirty="0">
                <a:solidFill>
                  <a:srgbClr val="FF0000"/>
                </a:solidFill>
              </a:rPr>
              <a:t>multiple studies</a:t>
            </a:r>
            <a:endParaRPr lang="en-US" dirty="0"/>
          </a:p>
          <a:p>
            <a:pPr>
              <a:lnSpc>
                <a:spcPct val="90000"/>
              </a:lnSpc>
              <a:spcBef>
                <a:spcPts val="1200"/>
              </a:spcBef>
              <a:buFont typeface="Wingdings" charset="2"/>
              <a:buChar char="u"/>
            </a:pPr>
            <a:r>
              <a:rPr lang="en-US" dirty="0"/>
              <a:t>Colorectal Cancer </a:t>
            </a:r>
            <a:r>
              <a:rPr lang="mr-IN" dirty="0"/>
              <a:t>–</a:t>
            </a:r>
            <a:r>
              <a:rPr lang="en-US" dirty="0"/>
              <a:t> WHI: slightly </a:t>
            </a:r>
            <a:r>
              <a:rPr lang="en-US" dirty="0">
                <a:solidFill>
                  <a:srgbClr val="FF0000"/>
                </a:solidFill>
                <a:latin typeface="Wingdings"/>
                <a:ea typeface="Wingdings"/>
                <a:cs typeface="Wingdings"/>
                <a:sym typeface="Wingdings"/>
              </a:rPr>
              <a:t></a:t>
            </a:r>
            <a:endParaRPr lang="en-US" sz="1000" dirty="0"/>
          </a:p>
          <a:p>
            <a:pPr>
              <a:lnSpc>
                <a:spcPct val="90000"/>
              </a:lnSpc>
              <a:spcBef>
                <a:spcPts val="1200"/>
              </a:spcBef>
              <a:buFont typeface="Wingdings" charset="2"/>
              <a:buChar char="u"/>
            </a:pPr>
            <a:r>
              <a:rPr lang="en-US" dirty="0"/>
              <a:t>Endometrial Cancer </a:t>
            </a:r>
            <a:r>
              <a:rPr lang="mr-IN" dirty="0"/>
              <a:t>–</a:t>
            </a:r>
            <a:r>
              <a:rPr lang="en-US" dirty="0"/>
              <a:t> </a:t>
            </a:r>
            <a:r>
              <a:rPr lang="en-US" dirty="0">
                <a:solidFill>
                  <a:srgbClr val="FF0000"/>
                </a:solidFill>
                <a:latin typeface="Wingdings"/>
                <a:ea typeface="Wingdings"/>
                <a:cs typeface="Wingdings"/>
                <a:sym typeface="Wingdings"/>
              </a:rPr>
              <a:t> </a:t>
            </a:r>
            <a:r>
              <a:rPr lang="en-US" dirty="0">
                <a:ea typeface="Wingdings"/>
                <a:cs typeface="Wingdings"/>
                <a:sym typeface="Wingdings"/>
              </a:rPr>
              <a:t>(</a:t>
            </a:r>
            <a:r>
              <a:rPr lang="en-US" dirty="0"/>
              <a:t>Preventable w/ progesterone or bazedoxifene-</a:t>
            </a:r>
            <a:r>
              <a:rPr lang="en-US" i="1" dirty="0"/>
              <a:t>DuaVee)</a:t>
            </a:r>
            <a:endParaRPr lang="en-US" dirty="0"/>
          </a:p>
          <a:p>
            <a:pPr>
              <a:lnSpc>
                <a:spcPct val="90000"/>
              </a:lnSpc>
              <a:spcBef>
                <a:spcPts val="1200"/>
              </a:spcBef>
              <a:buFont typeface="Wingdings" charset="2"/>
              <a:buChar char="u"/>
            </a:pPr>
            <a:r>
              <a:rPr lang="en-US" dirty="0"/>
              <a:t>Ovarian Cancer </a:t>
            </a:r>
            <a:r>
              <a:rPr lang="mr-IN" dirty="0"/>
              <a:t>–</a:t>
            </a:r>
            <a:r>
              <a:rPr lang="en-US" dirty="0"/>
              <a:t> WHI: Neutral to slight </a:t>
            </a:r>
            <a:r>
              <a:rPr lang="en-US" dirty="0">
                <a:solidFill>
                  <a:srgbClr val="FF0000"/>
                </a:solidFill>
                <a:latin typeface="Wingdings"/>
                <a:ea typeface="Wingdings"/>
                <a:cs typeface="Wingdings"/>
                <a:sym typeface="Wingdings"/>
              </a:rPr>
              <a:t></a:t>
            </a:r>
            <a:r>
              <a:rPr lang="en-US" dirty="0">
                <a:sym typeface="Wingdings"/>
              </a:rPr>
              <a:t> </a:t>
            </a:r>
            <a:endParaRPr lang="en-US" sz="1000" dirty="0">
              <a:sym typeface="Wingdings"/>
            </a:endParaRPr>
          </a:p>
          <a:p>
            <a:pPr>
              <a:lnSpc>
                <a:spcPct val="90000"/>
              </a:lnSpc>
              <a:spcBef>
                <a:spcPts val="1200"/>
              </a:spcBef>
              <a:buFont typeface="Wingdings" charset="2"/>
              <a:buChar char="u"/>
            </a:pPr>
            <a:r>
              <a:rPr lang="en-US" dirty="0">
                <a:sym typeface="Wingdings"/>
              </a:rPr>
              <a:t>Osteoporosis (</a:t>
            </a:r>
            <a:r>
              <a:rPr lang="en-US" dirty="0"/>
              <a:t>Bone Loss &amp; Fracture) </a:t>
            </a:r>
            <a:r>
              <a:rPr lang="en-US" dirty="0">
                <a:sym typeface="Wingdings"/>
              </a:rPr>
              <a:t> - </a:t>
            </a:r>
            <a:r>
              <a:rPr lang="en-US" dirty="0">
                <a:solidFill>
                  <a:srgbClr val="FF0000"/>
                </a:solidFill>
                <a:latin typeface="Wingdings"/>
                <a:ea typeface="Wingdings"/>
                <a:cs typeface="Wingdings"/>
                <a:sym typeface="Wingdings"/>
              </a:rPr>
              <a:t> </a:t>
            </a:r>
          </a:p>
          <a:p>
            <a:pPr>
              <a:lnSpc>
                <a:spcPct val="90000"/>
              </a:lnSpc>
              <a:spcBef>
                <a:spcPts val="1200"/>
              </a:spcBef>
              <a:buFont typeface="Wingdings" charset="2"/>
              <a:buChar char="u"/>
            </a:pPr>
            <a:r>
              <a:rPr lang="en-US" dirty="0">
                <a:sym typeface="Wingdings"/>
              </a:rPr>
              <a:t>Blood Clots (VT/PE) </a:t>
            </a:r>
            <a:r>
              <a:rPr lang="mr-IN" dirty="0">
                <a:sym typeface="Wingdings"/>
              </a:rPr>
              <a:t>–</a:t>
            </a:r>
            <a:r>
              <a:rPr lang="en-US" dirty="0">
                <a:sym typeface="Wingdings"/>
              </a:rPr>
              <a:t> 2X </a:t>
            </a:r>
            <a:r>
              <a:rPr lang="en-US" dirty="0">
                <a:solidFill>
                  <a:srgbClr val="FF0000"/>
                </a:solidFill>
                <a:latin typeface="Wingdings"/>
                <a:ea typeface="Wingdings"/>
                <a:cs typeface="Wingdings"/>
                <a:sym typeface="Wingdings"/>
              </a:rPr>
              <a:t></a:t>
            </a:r>
            <a:r>
              <a:rPr lang="en-US" dirty="0">
                <a:ea typeface="Wingdings"/>
                <a:cs typeface="Wingdings"/>
                <a:sym typeface="Wingdings"/>
              </a:rPr>
              <a:t> with oral estrogen ONLY (Role of Factor V &amp; VII mutation)</a:t>
            </a:r>
            <a:endParaRPr lang="en-US" sz="1000" dirty="0">
              <a:sym typeface="Wingdings"/>
            </a:endParaRPr>
          </a:p>
          <a:p>
            <a:pPr>
              <a:lnSpc>
                <a:spcPct val="90000"/>
              </a:lnSpc>
              <a:spcBef>
                <a:spcPts val="1200"/>
              </a:spcBef>
              <a:buFont typeface="Wingdings" charset="2"/>
              <a:buChar char="u"/>
            </a:pPr>
            <a:r>
              <a:rPr lang="en-US" dirty="0">
                <a:sym typeface="Wingdings"/>
              </a:rPr>
              <a:t>Dementia &amp; Alzheimer’s - </a:t>
            </a:r>
            <a:r>
              <a:rPr lang="en-US" dirty="0">
                <a:solidFill>
                  <a:srgbClr val="FF0000"/>
                </a:solidFill>
                <a:latin typeface="Wingdings"/>
                <a:ea typeface="Wingdings"/>
                <a:cs typeface="Wingdings"/>
                <a:sym typeface="Wingdings"/>
              </a:rPr>
              <a:t></a:t>
            </a:r>
            <a:r>
              <a:rPr lang="en-US" dirty="0">
                <a:ea typeface="Wingdings"/>
                <a:cs typeface="Wingdings"/>
                <a:sym typeface="Wingdings"/>
              </a:rPr>
              <a:t>  </a:t>
            </a:r>
            <a:r>
              <a:rPr lang="en-US" b="1" dirty="0">
                <a:solidFill>
                  <a:srgbClr val="FF0000"/>
                </a:solidFill>
                <a:ea typeface="Wingdings"/>
                <a:cs typeface="Wingdings"/>
                <a:sym typeface="Wingdings"/>
              </a:rPr>
              <a:t>30-50%</a:t>
            </a:r>
            <a:r>
              <a:rPr lang="en-US" dirty="0">
                <a:latin typeface="Wingdings"/>
                <a:ea typeface="Wingdings"/>
                <a:cs typeface="Wingdings"/>
                <a:sym typeface="Wingdings"/>
              </a:rPr>
              <a:t> </a:t>
            </a:r>
            <a:endParaRPr lang="en-US" dirty="0">
              <a:sym typeface="Wingdings"/>
            </a:endParaRPr>
          </a:p>
          <a:p>
            <a:pPr>
              <a:lnSpc>
                <a:spcPct val="120000"/>
              </a:lnSpc>
              <a:spcBef>
                <a:spcPts val="1200"/>
              </a:spcBef>
              <a:buFont typeface="Wingdings" charset="2"/>
              <a:buChar char="u"/>
            </a:pPr>
            <a:r>
              <a:rPr lang="en-US" dirty="0">
                <a:sym typeface="Wingdings"/>
              </a:rPr>
              <a:t>All Cause Mortality - </a:t>
            </a:r>
            <a:r>
              <a:rPr lang="en-US" dirty="0">
                <a:solidFill>
                  <a:srgbClr val="FF0000"/>
                </a:solidFill>
                <a:latin typeface="Wingdings"/>
                <a:ea typeface="Wingdings"/>
                <a:cs typeface="Wingdings"/>
                <a:sym typeface="Wingdings"/>
              </a:rPr>
              <a:t></a:t>
            </a:r>
            <a:r>
              <a:rPr lang="en-US" dirty="0">
                <a:solidFill>
                  <a:srgbClr val="FF0000"/>
                </a:solidFill>
                <a:ea typeface="Wingdings"/>
                <a:cs typeface="Wingdings"/>
                <a:sym typeface="Wingdings"/>
              </a:rPr>
              <a:t> </a:t>
            </a:r>
            <a:r>
              <a:rPr lang="en-US" b="1" dirty="0">
                <a:solidFill>
                  <a:srgbClr val="FF0000"/>
                </a:solidFill>
                <a:ea typeface="Wingdings"/>
                <a:cs typeface="Wingdings"/>
                <a:sym typeface="Wingdings"/>
              </a:rPr>
              <a:t>30-60%</a:t>
            </a:r>
          </a:p>
          <a:p>
            <a:pPr algn="ctr">
              <a:lnSpc>
                <a:spcPct val="120000"/>
              </a:lnSpc>
              <a:spcBef>
                <a:spcPts val="1200"/>
              </a:spcBef>
              <a:buFont typeface="Wingdings" charset="2"/>
              <a:buChar char="u"/>
            </a:pPr>
            <a:r>
              <a:rPr lang="en-US" sz="1400" b="1" dirty="0"/>
              <a:t>References:  </a:t>
            </a:r>
            <a:r>
              <a:rPr lang="en-US" sz="1400" b="1" dirty="0">
                <a:solidFill>
                  <a:srgbClr val="00B0F0"/>
                </a:solidFill>
                <a:hlinkClick r:id="rId2">
                  <a:extLst>
                    <a:ext uri="{A12FA001-AC4F-418D-AE19-62706E023703}">
                      <ahyp:hlinkClr xmlns:ahyp="http://schemas.microsoft.com/office/drawing/2018/hyperlinkcolor" val="tx"/>
                    </a:ext>
                  </a:extLst>
                </a:hlinkClick>
              </a:rPr>
              <a:t>www.gordongunnmd.com</a:t>
            </a:r>
            <a:r>
              <a:rPr lang="en-US" sz="1400" b="1" dirty="0">
                <a:solidFill>
                  <a:srgbClr val="00B0F0"/>
                </a:solidFill>
              </a:rPr>
              <a:t> </a:t>
            </a:r>
            <a:r>
              <a:rPr lang="en-US" sz="1400" b="1" dirty="0"/>
              <a:t>&gt; </a:t>
            </a:r>
            <a:r>
              <a:rPr lang="en-US" sz="1400" b="1" dirty="0">
                <a:solidFill>
                  <a:srgbClr val="00B0F0"/>
                </a:solidFill>
              </a:rPr>
              <a:t>Menopause and Estrogen 2019  </a:t>
            </a:r>
          </a:p>
          <a:p>
            <a:pPr algn="r">
              <a:buFont typeface="Wingdings" charset="2"/>
              <a:buChar char="u"/>
            </a:pPr>
            <a:endParaRPr lang="en-US" sz="1600"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45</a:t>
            </a:fld>
            <a:endParaRPr lang="en-US" dirty="0"/>
          </a:p>
        </p:txBody>
      </p:sp>
      <p:sp>
        <p:nvSpPr>
          <p:cNvPr id="6" name="Title 5"/>
          <p:cNvSpPr txBox="1">
            <a:spLocks noGrp="1"/>
          </p:cNvSpPr>
          <p:nvPr>
            <p:ph type="title"/>
          </p:nvPr>
        </p:nvSpPr>
        <p:spPr>
          <a:xfrm>
            <a:off x="244475" y="225425"/>
            <a:ext cx="8655050" cy="778546"/>
          </a:xfrm>
          <a:prstGeom prst="rect">
            <a:avLst/>
          </a:prstGeom>
          <a:noFill/>
        </p:spPr>
        <p:txBody>
          <a:bodyPr wrap="square" rtlCol="0">
            <a:spAutoFit/>
          </a:bodyPr>
          <a:lstStyle/>
          <a:p>
            <a:pPr algn="ctr">
              <a:lnSpc>
                <a:spcPct val="120000"/>
              </a:lnSpc>
            </a:pPr>
            <a:r>
              <a:rPr lang="en-US" sz="2400" dirty="0">
                <a:solidFill>
                  <a:srgbClr val="843549"/>
                </a:solidFill>
                <a:latin typeface="Arial" pitchFamily="34" charset="0"/>
                <a:cs typeface="Arial" pitchFamily="34" charset="0"/>
              </a:rPr>
              <a:t>What are the </a:t>
            </a:r>
            <a:r>
              <a:rPr lang="en-US" sz="2400" dirty="0">
                <a:solidFill>
                  <a:srgbClr val="FF0000"/>
                </a:solidFill>
                <a:latin typeface="Arial" pitchFamily="34" charset="0"/>
                <a:cs typeface="Arial" pitchFamily="34" charset="0"/>
              </a:rPr>
              <a:t>Long-Term BENEFITS of HRT </a:t>
            </a:r>
            <a:r>
              <a:rPr lang="en-US" sz="2400" dirty="0">
                <a:solidFill>
                  <a:srgbClr val="843549"/>
                </a:solidFill>
                <a:latin typeface="Arial" pitchFamily="34" charset="0"/>
                <a:cs typeface="Arial" pitchFamily="34" charset="0"/>
              </a:rPr>
              <a:t>in Women?</a:t>
            </a:r>
            <a:br>
              <a:rPr lang="en-US" sz="2400" dirty="0">
                <a:solidFill>
                  <a:srgbClr val="843549"/>
                </a:solidFill>
                <a:latin typeface="Arial" pitchFamily="34" charset="0"/>
                <a:cs typeface="Arial" pitchFamily="34" charset="0"/>
              </a:rPr>
            </a:br>
            <a:r>
              <a:rPr lang="en-US" sz="2000" dirty="0">
                <a:solidFill>
                  <a:srgbClr val="843549"/>
                </a:solidFill>
                <a:latin typeface="Arial" pitchFamily="34" charset="0"/>
                <a:cs typeface="Arial" pitchFamily="34" charset="0"/>
              </a:rPr>
              <a:t>What “</a:t>
            </a:r>
            <a:r>
              <a:rPr lang="en-US" sz="2000" i="1" dirty="0"/>
              <a:t>Evidence-Based”  </a:t>
            </a:r>
            <a:r>
              <a:rPr lang="en-US" sz="2000" dirty="0"/>
              <a:t>Research Reveals: </a:t>
            </a:r>
            <a:endParaRPr lang="en-US" sz="2000" dirty="0">
              <a:solidFill>
                <a:srgbClr val="843549"/>
              </a:solidFill>
            </a:endParaRPr>
          </a:p>
        </p:txBody>
      </p:sp>
      <p:sp>
        <p:nvSpPr>
          <p:cNvPr id="2" name="Footer Placeholder 1">
            <a:extLst>
              <a:ext uri="{FF2B5EF4-FFF2-40B4-BE49-F238E27FC236}">
                <a16:creationId xmlns:a16="http://schemas.microsoft.com/office/drawing/2014/main" id="{A43C61B6-E3CA-8F43-BC3F-389B7A9FC1F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977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404037"/>
            <a:ext cx="8655050" cy="552893"/>
          </a:xfrm>
        </p:spPr>
        <p:txBody>
          <a:bodyPr>
            <a:normAutofit/>
          </a:bodyPr>
          <a:lstStyle/>
          <a:p>
            <a:pPr algn="ctr"/>
            <a:r>
              <a:rPr lang="en-US" sz="2400" dirty="0"/>
              <a:t>Overall </a:t>
            </a:r>
            <a:r>
              <a:rPr lang="en-US" sz="2400" dirty="0">
                <a:solidFill>
                  <a:srgbClr val="FF0000"/>
                </a:solidFill>
              </a:rPr>
              <a:t>Conclusions</a:t>
            </a:r>
            <a:r>
              <a:rPr lang="en-US" sz="2400" dirty="0"/>
              <a:t> Regarding Benefits of HRT</a:t>
            </a:r>
          </a:p>
        </p:txBody>
      </p:sp>
      <p:sp>
        <p:nvSpPr>
          <p:cNvPr id="3" name="Content Placeholder 2"/>
          <p:cNvSpPr>
            <a:spLocks noGrp="1"/>
          </p:cNvSpPr>
          <p:nvPr>
            <p:ph idx="1"/>
          </p:nvPr>
        </p:nvSpPr>
        <p:spPr>
          <a:xfrm>
            <a:off x="361507" y="1063257"/>
            <a:ext cx="8452293" cy="5007344"/>
          </a:xfrm>
        </p:spPr>
        <p:txBody>
          <a:bodyPr/>
          <a:lstStyle/>
          <a:p>
            <a:pPr>
              <a:buFont typeface="Wingdings" pitchFamily="2" charset="2"/>
              <a:buChar char="Ø"/>
            </a:pPr>
            <a:r>
              <a:rPr lang="en-US" dirty="0">
                <a:solidFill>
                  <a:srgbClr val="FF0000"/>
                </a:solidFill>
              </a:rPr>
              <a:t>Short Term Benefits: </a:t>
            </a:r>
          </a:p>
          <a:p>
            <a:pPr marL="685800">
              <a:buFont typeface="Wingdings" pitchFamily="2" charset="2"/>
              <a:buChar char="v"/>
            </a:pPr>
            <a:r>
              <a:rPr lang="en-US" dirty="0"/>
              <a:t>Menopausal hormone therapy (ET/EPT) is the only 100% effective treatment for vasomotor and atrophic symptoms due to estrogen deficiency during the post-menopausal phase of life. Symptoms frequently recur when ET/EPT is stopped at any age.</a:t>
            </a:r>
          </a:p>
          <a:p>
            <a:pPr>
              <a:buFont typeface="Wingdings" pitchFamily="2" charset="2"/>
              <a:buChar char="Ø"/>
            </a:pPr>
            <a:endParaRPr lang="en-US" sz="1000" dirty="0"/>
          </a:p>
          <a:p>
            <a:pPr>
              <a:buFont typeface="Wingdings" pitchFamily="2" charset="2"/>
              <a:buChar char="Ø"/>
            </a:pPr>
            <a:r>
              <a:rPr lang="en-US" dirty="0"/>
              <a:t> </a:t>
            </a:r>
            <a:r>
              <a:rPr lang="en-US" dirty="0">
                <a:solidFill>
                  <a:srgbClr val="FF0000"/>
                </a:solidFill>
              </a:rPr>
              <a:t>Long Term (&gt;20 Years Use) Benefits: </a:t>
            </a:r>
          </a:p>
          <a:p>
            <a:pPr marL="749300">
              <a:buFont typeface="Wingdings" pitchFamily="2" charset="2"/>
              <a:buChar char="v"/>
            </a:pPr>
            <a:r>
              <a:rPr lang="en-US" dirty="0"/>
              <a:t>Benefits </a:t>
            </a:r>
            <a:r>
              <a:rPr lang="en-US" u="sng" dirty="0"/>
              <a:t>exceed </a:t>
            </a:r>
            <a:r>
              <a:rPr lang="en-US" dirty="0"/>
              <a:t> any </a:t>
            </a:r>
            <a:r>
              <a:rPr lang="en-US" i="1" dirty="0">
                <a:solidFill>
                  <a:srgbClr val="FF0000"/>
                </a:solidFill>
              </a:rPr>
              <a:t>alleged</a:t>
            </a:r>
            <a:r>
              <a:rPr lang="en-US" dirty="0"/>
              <a:t> risks; especially, when initiated within 10 years of menopause </a:t>
            </a:r>
            <a:r>
              <a:rPr lang="mr-IN" dirty="0"/>
              <a:t>–</a:t>
            </a:r>
            <a:r>
              <a:rPr lang="en-US" dirty="0"/>
              <a:t> “</a:t>
            </a:r>
            <a:r>
              <a:rPr lang="en-US" i="1" dirty="0"/>
              <a:t>The 10-Year Window</a:t>
            </a:r>
            <a:r>
              <a:rPr lang="en-US" dirty="0"/>
              <a:t>” theory.</a:t>
            </a:r>
          </a:p>
          <a:p>
            <a:pPr marL="406400" indent="0">
              <a:buNone/>
            </a:pPr>
            <a:endParaRPr lang="en-US" sz="1000" dirty="0"/>
          </a:p>
          <a:p>
            <a:pPr marL="744538" lvl="1" indent="-338138">
              <a:buFont typeface="Wingdings" pitchFamily="2" charset="2"/>
              <a:buChar char="v"/>
            </a:pPr>
            <a:r>
              <a:rPr lang="en-US" dirty="0"/>
              <a:t>The </a:t>
            </a:r>
            <a:r>
              <a:rPr lang="en-US" u="sng" dirty="0"/>
              <a:t>absence</a:t>
            </a:r>
            <a:r>
              <a:rPr lang="en-US" dirty="0"/>
              <a:t> of ovarian function and the resulting loss of circulating estrogen can </a:t>
            </a:r>
            <a:r>
              <a:rPr lang="en-US" dirty="0">
                <a:solidFill>
                  <a:srgbClr val="FF0000"/>
                </a:solidFill>
              </a:rPr>
              <a:t>cause</a:t>
            </a:r>
            <a:r>
              <a:rPr lang="en-US" dirty="0"/>
              <a:t> significant reversible and irreversible physical changes and increase the risks of many quality of life conditions AND life-threatening diseases. </a:t>
            </a:r>
          </a:p>
          <a:p>
            <a:pPr marL="744538" lvl="1" indent="-338138">
              <a:lnSpc>
                <a:spcPct val="150000"/>
              </a:lnSpc>
              <a:buFont typeface="Wingdings" pitchFamily="2" charset="2"/>
              <a:buChar char="v"/>
            </a:pPr>
            <a:r>
              <a:rPr lang="en-US" dirty="0"/>
              <a:t>Estrogen has been shown to be safe and protective after 20 yrs.+ of use.</a:t>
            </a:r>
          </a:p>
          <a:p>
            <a:pPr marL="749300">
              <a:buFont typeface="Wingdings" pitchFamily="2" charset="2"/>
              <a:buChar char="Ø"/>
            </a:pPr>
            <a:endParaRPr lang="en-US" dirty="0"/>
          </a:p>
          <a:p>
            <a:pPr marL="406400" indent="0">
              <a:buNone/>
            </a:pPr>
            <a:endParaRPr lang="en-US" dirty="0"/>
          </a:p>
          <a:p>
            <a:pPr marL="406400" indent="0">
              <a:buNone/>
            </a:pPr>
            <a:endParaRPr lang="en-US" dirty="0"/>
          </a:p>
          <a:p>
            <a:pPr marL="0" indent="0">
              <a:buNone/>
            </a:pPr>
            <a:endParaRPr lang="en-US" sz="1000" dirty="0"/>
          </a:p>
          <a:p>
            <a:pPr marL="0" indent="0">
              <a:buNone/>
            </a:pPr>
            <a:endParaRPr lang="en-US" b="1"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46</a:t>
            </a:fld>
            <a:endParaRPr lang="en-US" dirty="0"/>
          </a:p>
        </p:txBody>
      </p:sp>
    </p:spTree>
    <p:extLst>
      <p:ext uri="{BB962C8B-B14F-4D97-AF65-F5344CB8AC3E}">
        <p14:creationId xmlns:p14="http://schemas.microsoft.com/office/powerpoint/2010/main" val="39135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754912"/>
            <a:ext cx="8655050" cy="774878"/>
          </a:xfrm>
        </p:spPr>
        <p:txBody>
          <a:bodyPr>
            <a:normAutofit/>
          </a:bodyPr>
          <a:lstStyle/>
          <a:p>
            <a:pPr algn="ctr">
              <a:lnSpc>
                <a:spcPct val="120000"/>
              </a:lnSpc>
            </a:pPr>
            <a:r>
              <a:rPr lang="en-US" sz="2400" dirty="0">
                <a:solidFill>
                  <a:srgbClr val="FF0000"/>
                </a:solidFill>
              </a:rPr>
              <a:t>My Recommendations for Women and HRT </a:t>
            </a:r>
          </a:p>
        </p:txBody>
      </p:sp>
      <p:sp>
        <p:nvSpPr>
          <p:cNvPr id="3" name="Content Placeholder 2"/>
          <p:cNvSpPr>
            <a:spLocks noGrp="1"/>
          </p:cNvSpPr>
          <p:nvPr>
            <p:ph idx="1"/>
          </p:nvPr>
        </p:nvSpPr>
        <p:spPr>
          <a:xfrm>
            <a:off x="244475" y="1798320"/>
            <a:ext cx="8305165" cy="4304768"/>
          </a:xfrm>
        </p:spPr>
        <p:txBody>
          <a:bodyPr/>
          <a:lstStyle/>
          <a:p>
            <a:pPr marL="801688" lvl="1" indent="-401638">
              <a:buFont typeface="Wingdings" charset="2"/>
              <a:buChar char="u"/>
            </a:pPr>
            <a:r>
              <a:rPr lang="en-US" dirty="0">
                <a:solidFill>
                  <a:srgbClr val="FF0000"/>
                </a:solidFill>
              </a:rPr>
              <a:t>Educate</a:t>
            </a:r>
            <a:r>
              <a:rPr lang="en-US" dirty="0"/>
              <a:t> your female patients as to the benefits of HRT</a:t>
            </a:r>
          </a:p>
          <a:p>
            <a:pPr marL="801688" lvl="1" indent="-401638">
              <a:lnSpc>
                <a:spcPct val="150000"/>
              </a:lnSpc>
              <a:spcBef>
                <a:spcPts val="1080"/>
              </a:spcBef>
              <a:buFont typeface="Wingdings" charset="2"/>
              <a:buChar char="u"/>
            </a:pPr>
            <a:r>
              <a:rPr lang="en-US" dirty="0">
                <a:solidFill>
                  <a:srgbClr val="FF0000"/>
                </a:solidFill>
              </a:rPr>
              <a:t>Clarify</a:t>
            </a:r>
            <a:r>
              <a:rPr lang="en-US" dirty="0"/>
              <a:t> the myths surrounding the use of menopausal HRT</a:t>
            </a:r>
          </a:p>
          <a:p>
            <a:pPr marL="801688" lvl="1" indent="-401638">
              <a:lnSpc>
                <a:spcPct val="150000"/>
              </a:lnSpc>
              <a:spcBef>
                <a:spcPts val="1080"/>
              </a:spcBef>
              <a:buFont typeface="Wingdings" charset="2"/>
              <a:buChar char="u"/>
            </a:pPr>
            <a:r>
              <a:rPr lang="en-US" dirty="0">
                <a:solidFill>
                  <a:srgbClr val="FF0000"/>
                </a:solidFill>
              </a:rPr>
              <a:t>Remember</a:t>
            </a:r>
            <a:r>
              <a:rPr lang="en-US" dirty="0"/>
              <a:t> who is the decision maker – The Patient</a:t>
            </a:r>
          </a:p>
          <a:p>
            <a:pPr marL="801688" lvl="1" indent="-401638">
              <a:lnSpc>
                <a:spcPct val="150000"/>
              </a:lnSpc>
              <a:buFont typeface="Wingdings" charset="2"/>
              <a:buChar char="u"/>
            </a:pPr>
            <a:r>
              <a:rPr lang="en-US" dirty="0">
                <a:solidFill>
                  <a:srgbClr val="FF0000"/>
                </a:solidFill>
              </a:rPr>
              <a:t>Screen</a:t>
            </a:r>
            <a:r>
              <a:rPr lang="en-US" dirty="0"/>
              <a:t> for CVD and cancer risks (breast and uterine) </a:t>
            </a:r>
            <a:r>
              <a:rPr lang="en-US" u="sng" dirty="0"/>
              <a:t>before</a:t>
            </a:r>
            <a:r>
              <a:rPr lang="en-US" dirty="0"/>
              <a:t> initiating HRT</a:t>
            </a:r>
            <a:endParaRPr lang="en-US" sz="1200" dirty="0"/>
          </a:p>
          <a:p>
            <a:pPr marL="801688" lvl="1" indent="-401638">
              <a:spcBef>
                <a:spcPts val="1200"/>
              </a:spcBef>
              <a:buFont typeface="Wingdings" charset="2"/>
              <a:buChar char="u"/>
            </a:pPr>
            <a:r>
              <a:rPr lang="en-US" dirty="0">
                <a:solidFill>
                  <a:srgbClr val="FF0000"/>
                </a:solidFill>
              </a:rPr>
              <a:t>Personalize</a:t>
            </a:r>
            <a:r>
              <a:rPr lang="en-US" dirty="0"/>
              <a:t> HRT based on clinical factors, symptom control &amp; patient preferences</a:t>
            </a:r>
          </a:p>
          <a:p>
            <a:pPr marL="801688" lvl="1" indent="-401638">
              <a:buNone/>
            </a:pPr>
            <a:endParaRPr lang="en-US" sz="1200" dirty="0"/>
          </a:p>
          <a:p>
            <a:pPr marL="801688" lvl="1" indent="-401638">
              <a:buFont typeface="Wingdings" charset="2"/>
              <a:buChar char="u"/>
            </a:pPr>
            <a:r>
              <a:rPr lang="en-US" dirty="0">
                <a:solidFill>
                  <a:srgbClr val="FF0000"/>
                </a:solidFill>
              </a:rPr>
              <a:t>How long </a:t>
            </a:r>
            <a:r>
              <a:rPr lang="en-US" dirty="0"/>
              <a:t>should women use hormone therapy? </a:t>
            </a:r>
          </a:p>
          <a:p>
            <a:pPr marL="801688" lvl="2" indent="-401638" algn="ctr">
              <a:spcBef>
                <a:spcPts val="1272"/>
              </a:spcBef>
              <a:buNone/>
            </a:pPr>
            <a:r>
              <a:rPr lang="en-US" sz="2400" dirty="0">
                <a:solidFill>
                  <a:srgbClr val="FF0000"/>
                </a:solidFill>
              </a:rPr>
              <a:t>Their Lifetime</a:t>
            </a:r>
            <a:r>
              <a:rPr lang="en-US" b="1" dirty="0"/>
              <a:t>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47</a:t>
            </a:fld>
            <a:endParaRPr lang="en-US" dirty="0"/>
          </a:p>
        </p:txBody>
      </p:sp>
    </p:spTree>
    <p:extLst>
      <p:ext uri="{BB962C8B-B14F-4D97-AF65-F5344CB8AC3E}">
        <p14:creationId xmlns:p14="http://schemas.microsoft.com/office/powerpoint/2010/main" val="64720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441064"/>
            <a:ext cx="8655050" cy="707253"/>
          </a:xfrm>
        </p:spPr>
        <p:txBody>
          <a:bodyPr>
            <a:noAutofit/>
          </a:bodyPr>
          <a:lstStyle/>
          <a:p>
            <a:pPr algn="ctr">
              <a:lnSpc>
                <a:spcPct val="120000"/>
              </a:lnSpc>
            </a:pPr>
            <a:r>
              <a:rPr lang="en-US" sz="2400" dirty="0">
                <a:solidFill>
                  <a:srgbClr val="FF0000"/>
                </a:solidFill>
              </a:rPr>
              <a:t>My Recommendations for Primary Prevention of CVD</a:t>
            </a:r>
            <a:endParaRPr lang="en-US" sz="2800" dirty="0"/>
          </a:p>
        </p:txBody>
      </p:sp>
      <p:sp>
        <p:nvSpPr>
          <p:cNvPr id="3" name="Content Placeholder 2"/>
          <p:cNvSpPr>
            <a:spLocks noGrp="1"/>
          </p:cNvSpPr>
          <p:nvPr>
            <p:ph idx="1"/>
          </p:nvPr>
        </p:nvSpPr>
        <p:spPr>
          <a:xfrm>
            <a:off x="244475" y="1148317"/>
            <a:ext cx="8655050" cy="5017272"/>
          </a:xfrm>
        </p:spPr>
        <p:txBody>
          <a:bodyPr/>
          <a:lstStyle/>
          <a:p>
            <a:pPr lvl="1" indent="-276225">
              <a:lnSpc>
                <a:spcPct val="150000"/>
              </a:lnSpc>
              <a:buFont typeface="Wingdings" charset="2"/>
              <a:buChar char="u"/>
            </a:pPr>
            <a:r>
              <a:rPr lang="en-US" b="1" dirty="0"/>
              <a:t>  </a:t>
            </a:r>
            <a:r>
              <a:rPr lang="en-US" dirty="0">
                <a:solidFill>
                  <a:srgbClr val="FF0000"/>
                </a:solidFill>
              </a:rPr>
              <a:t>Diagnose &amp; Monitor CVD</a:t>
            </a:r>
            <a:r>
              <a:rPr lang="en-US" dirty="0"/>
              <a:t>:  Carotid Artery Vascular Doppler Ultrasound</a:t>
            </a:r>
          </a:p>
          <a:p>
            <a:pPr lvl="1" indent="-276225">
              <a:buFont typeface="Wingdings" charset="2"/>
              <a:buChar char="u"/>
            </a:pPr>
            <a:r>
              <a:rPr lang="en-US" dirty="0"/>
              <a:t>  </a:t>
            </a:r>
            <a:r>
              <a:rPr lang="en-US" dirty="0">
                <a:solidFill>
                  <a:srgbClr val="FF0000"/>
                </a:solidFill>
              </a:rPr>
              <a:t>Boston Heart Diagnostics Testing</a:t>
            </a:r>
            <a:r>
              <a:rPr lang="en-US" sz="2200" dirty="0">
                <a:solidFill>
                  <a:srgbClr val="FF0000"/>
                </a:solidFill>
              </a:rPr>
              <a:t> </a:t>
            </a:r>
            <a:r>
              <a:rPr lang="en-US" sz="2400" dirty="0"/>
              <a:t>-</a:t>
            </a:r>
            <a:r>
              <a:rPr lang="en-US" dirty="0"/>
              <a:t> Evaluation of  residual 65% risk.          	(</a:t>
            </a:r>
            <a:r>
              <a:rPr lang="en-US" spc="0" dirty="0"/>
              <a:t>missed by the basic lipid panel):</a:t>
            </a:r>
          </a:p>
          <a:p>
            <a:pPr marL="1257300" lvl="2" indent="-400050">
              <a:spcBef>
                <a:spcPts val="300"/>
              </a:spcBef>
              <a:buFont typeface="Wingdings" charset="2"/>
              <a:buChar char="Ø"/>
            </a:pPr>
            <a:r>
              <a:rPr lang="en-US" spc="0" dirty="0"/>
              <a:t>Enables targeted treatment management</a:t>
            </a:r>
          </a:p>
          <a:p>
            <a:pPr marL="1257300" lvl="2" indent="-400050">
              <a:spcBef>
                <a:spcPts val="300"/>
              </a:spcBef>
              <a:buFont typeface="Wingdings" charset="2"/>
              <a:buChar char="Ø"/>
            </a:pPr>
            <a:r>
              <a:rPr lang="en-US" spc="0" dirty="0"/>
              <a:t>Matching appropriate therapy to specific abnormalities</a:t>
            </a:r>
          </a:p>
          <a:p>
            <a:pPr marL="1257300" lvl="2" indent="-400050">
              <a:spcBef>
                <a:spcPts val="300"/>
              </a:spcBef>
              <a:buFont typeface="Wingdings" charset="2"/>
              <a:buChar char="Ø"/>
            </a:pPr>
            <a:r>
              <a:rPr lang="en-US" spc="0" dirty="0"/>
              <a:t>Provides accurate, actionable, practical information to improve patient outcomes</a:t>
            </a:r>
          </a:p>
          <a:p>
            <a:pPr marL="801688" lvl="1" indent="-342900">
              <a:spcBef>
                <a:spcPts val="1200"/>
              </a:spcBef>
              <a:buFont typeface="Wingdings" charset="2"/>
              <a:buChar char="u"/>
            </a:pPr>
            <a:r>
              <a:rPr lang="en-US" sz="2400" spc="0" dirty="0"/>
              <a:t> </a:t>
            </a:r>
            <a:r>
              <a:rPr lang="en-US" spc="0" dirty="0">
                <a:solidFill>
                  <a:srgbClr val="FF0000"/>
                </a:solidFill>
              </a:rPr>
              <a:t>Key Life-Style Behaviors</a:t>
            </a:r>
            <a:r>
              <a:rPr lang="en-US" spc="0" dirty="0"/>
              <a:t>:</a:t>
            </a:r>
          </a:p>
          <a:p>
            <a:pPr marL="1257300" lvl="1" indent="-388938">
              <a:spcBef>
                <a:spcPts val="400"/>
              </a:spcBef>
              <a:buFont typeface="Wingdings" charset="2"/>
              <a:buChar char="Ø"/>
            </a:pPr>
            <a:r>
              <a:rPr lang="en-US" spc="0" dirty="0">
                <a:solidFill>
                  <a:srgbClr val="FF0000"/>
                </a:solidFill>
              </a:rPr>
              <a:t>Nutrition</a:t>
            </a:r>
            <a:r>
              <a:rPr lang="en-US" spc="0" dirty="0"/>
              <a:t> [Boston Heart Personalized Nutritional Life Plan]</a:t>
            </a:r>
          </a:p>
          <a:p>
            <a:pPr marL="1257300" lvl="1" indent="-388938">
              <a:spcBef>
                <a:spcPts val="400"/>
              </a:spcBef>
              <a:buFont typeface="Wingdings" charset="2"/>
              <a:buChar char="Ø"/>
            </a:pPr>
            <a:r>
              <a:rPr lang="en-US" spc="0" dirty="0">
                <a:solidFill>
                  <a:srgbClr val="FF0000"/>
                </a:solidFill>
              </a:rPr>
              <a:t>Exercise</a:t>
            </a:r>
          </a:p>
          <a:p>
            <a:pPr marL="1257300" lvl="1" indent="-388938">
              <a:spcBef>
                <a:spcPts val="400"/>
              </a:spcBef>
              <a:buFont typeface="Wingdings" charset="2"/>
              <a:buChar char="Ø"/>
            </a:pPr>
            <a:r>
              <a:rPr lang="en-US" spc="0" dirty="0">
                <a:solidFill>
                  <a:srgbClr val="FF0000"/>
                </a:solidFill>
              </a:rPr>
              <a:t>Stress Management &amp; Meditation </a:t>
            </a:r>
          </a:p>
          <a:p>
            <a:pPr marL="1257300" lvl="1" indent="-388938">
              <a:spcBef>
                <a:spcPts val="400"/>
              </a:spcBef>
              <a:buFont typeface="Wingdings" charset="2"/>
              <a:buChar char="Ø"/>
            </a:pPr>
            <a:r>
              <a:rPr lang="en-US" spc="0" dirty="0">
                <a:solidFill>
                  <a:srgbClr val="FF0000"/>
                </a:solidFill>
              </a:rPr>
              <a:t>Sleep</a:t>
            </a:r>
          </a:p>
          <a:p>
            <a:pPr marL="914400" indent="-450850">
              <a:lnSpc>
                <a:spcPct val="150000"/>
              </a:lnSpc>
              <a:spcBef>
                <a:spcPts val="300"/>
              </a:spcBef>
              <a:buSzPct val="125000"/>
              <a:buFont typeface=".Lucida Grande UI Regular"/>
              <a:buChar char="◆"/>
            </a:pPr>
            <a:r>
              <a:rPr lang="en-US" spc="0" dirty="0"/>
              <a:t>Women:</a:t>
            </a:r>
            <a:r>
              <a:rPr lang="en-US" sz="2200" spc="0" dirty="0"/>
              <a:t> </a:t>
            </a:r>
            <a:r>
              <a:rPr lang="en-US" spc="0" dirty="0"/>
              <a:t>Start </a:t>
            </a:r>
            <a:r>
              <a:rPr lang="en-US" sz="2200" spc="0" dirty="0">
                <a:solidFill>
                  <a:srgbClr val="FF0000"/>
                </a:solidFill>
              </a:rPr>
              <a:t>HRT</a:t>
            </a:r>
            <a:r>
              <a:rPr lang="en-US" spc="0" dirty="0"/>
              <a:t> with onset of menopause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48</a:t>
            </a:fld>
            <a:endParaRPr lang="en-US" dirty="0"/>
          </a:p>
        </p:txBody>
      </p:sp>
    </p:spTree>
    <p:extLst>
      <p:ext uri="{BB962C8B-B14F-4D97-AF65-F5344CB8AC3E}">
        <p14:creationId xmlns:p14="http://schemas.microsoft.com/office/powerpoint/2010/main" val="18094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7"/>
          <p:cNvSpPr>
            <a:spLocks noGrp="1"/>
          </p:cNvSpPr>
          <p:nvPr>
            <p:ph type="title"/>
          </p:nvPr>
        </p:nvSpPr>
        <p:spPr>
          <a:xfrm>
            <a:off x="244475" y="88901"/>
            <a:ext cx="8208409" cy="1249246"/>
          </a:xfrm>
        </p:spPr>
        <p:txBody>
          <a:bodyPr>
            <a:noAutofit/>
          </a:bodyPr>
          <a:lstStyle/>
          <a:p>
            <a:pPr algn="ctr">
              <a:lnSpc>
                <a:spcPct val="100000"/>
              </a:lnSpc>
            </a:pPr>
            <a:r>
              <a:rPr lang="en-US" sz="2400" dirty="0"/>
              <a:t>Primary Prevention of Heart Disease &amp; Stroke</a:t>
            </a:r>
            <a:br>
              <a:rPr lang="en-US" sz="2400" dirty="0"/>
            </a:br>
            <a:br>
              <a:rPr lang="en-US" sz="2800" dirty="0"/>
            </a:br>
            <a:r>
              <a:rPr lang="en-US" sz="2200" dirty="0">
                <a:solidFill>
                  <a:srgbClr val="FF0000"/>
                </a:solidFill>
              </a:rPr>
              <a:t> “What I Tell My Patients”</a:t>
            </a:r>
          </a:p>
        </p:txBody>
      </p:sp>
      <p:sp>
        <p:nvSpPr>
          <p:cNvPr id="241672" name="TextBox 12"/>
          <p:cNvSpPr txBox="1">
            <a:spLocks noChangeArrowheads="1"/>
          </p:cNvSpPr>
          <p:nvPr/>
        </p:nvSpPr>
        <p:spPr bwMode="auto">
          <a:xfrm>
            <a:off x="1388270" y="5937250"/>
            <a:ext cx="5926931" cy="269304"/>
          </a:xfrm>
          <a:prstGeom prst="rect">
            <a:avLst/>
          </a:prstGeom>
          <a:noFill/>
          <a:ln w="12700">
            <a:noFill/>
            <a:miter lim="800000"/>
            <a:headEnd/>
            <a:tailEnd/>
          </a:ln>
        </p:spPr>
        <p:txBody>
          <a:bodyPr>
            <a:spAutoFit/>
          </a:bodyPr>
          <a:lstStyle/>
          <a:p>
            <a:pPr marL="342900" indent="-342900" defTabSz="457200">
              <a:lnSpc>
                <a:spcPct val="115000"/>
              </a:lnSpc>
            </a:pPr>
            <a:r>
              <a:rPr lang="en-US" sz="1000" dirty="0">
                <a:solidFill>
                  <a:prstClr val="black"/>
                </a:solidFill>
                <a:ea typeface="Arial Unicode MS" pitchFamily="34" charset="-128"/>
                <a:cs typeface="Times New Roman" pitchFamily="18" charset="0"/>
              </a:rPr>
              <a:t> </a:t>
            </a:r>
          </a:p>
        </p:txBody>
      </p:sp>
      <p:sp>
        <p:nvSpPr>
          <p:cNvPr id="241667" name="Footer Placeholder 4"/>
          <p:cNvSpPr txBox="1">
            <a:spLocks/>
          </p:cNvSpPr>
          <p:nvPr/>
        </p:nvSpPr>
        <p:spPr bwMode="auto">
          <a:xfrm>
            <a:off x="3486150" y="6348415"/>
            <a:ext cx="2171700" cy="365125"/>
          </a:xfrm>
          <a:prstGeom prst="rect">
            <a:avLst/>
          </a:prstGeom>
          <a:noFill/>
          <a:ln w="9525">
            <a:noFill/>
            <a:miter lim="800000"/>
            <a:headEnd/>
            <a:tailEnd/>
          </a:ln>
        </p:spPr>
        <p:txBody>
          <a:bodyPr anchor="b"/>
          <a:lstStyle/>
          <a:p>
            <a:pPr algn="ctr" defTabSz="457200"/>
            <a:endParaRPr lang="en-US" sz="900" dirty="0">
              <a:solidFill>
                <a:srgbClr val="8F7870"/>
              </a:solidFill>
              <a:latin typeface="Calibri" pitchFamily="34" charset="0"/>
            </a:endParaRPr>
          </a:p>
        </p:txBody>
      </p:sp>
      <p:sp>
        <p:nvSpPr>
          <p:cNvPr id="15" name="Slide Number Placeholder 5"/>
          <p:cNvSpPr>
            <a:spLocks noGrp="1"/>
          </p:cNvSpPr>
          <p:nvPr>
            <p:ph type="sldNum" sz="quarter" idx="4"/>
          </p:nvPr>
        </p:nvSpPr>
        <p:spPr>
          <a:xfrm>
            <a:off x="3975103" y="6238877"/>
            <a:ext cx="1200149" cy="365125"/>
          </a:xfrm>
          <a:prstGeom prst="rect">
            <a:avLst/>
          </a:prstGeom>
        </p:spPr>
        <p:txBody>
          <a:bodyPr vert="horz" lIns="0" tIns="0" rIns="0" bIns="0" rtlCol="0" anchor="b" anchorCtr="0"/>
          <a:lstStyle>
            <a:lvl1pPr algn="ctr">
              <a:defRPr sz="1000" spc="-100">
                <a:solidFill>
                  <a:schemeClr val="bg1"/>
                </a:solidFill>
              </a:defRPr>
            </a:lvl1pPr>
          </a:lstStyle>
          <a:p>
            <a:fld id="{2066355A-084C-D24E-9AD2-7E4FC41EA627}" type="slidenum">
              <a:rPr lang="en-US" smtClean="0">
                <a:solidFill>
                  <a:prstClr val="white"/>
                </a:solidFill>
              </a:rPr>
              <a:pPr/>
              <a:t>49</a:t>
            </a:fld>
            <a:endParaRPr lang="en-US" dirty="0">
              <a:solidFill>
                <a:prstClr val="white"/>
              </a:solidFill>
            </a:endParaRPr>
          </a:p>
        </p:txBody>
      </p:sp>
      <p:sp>
        <p:nvSpPr>
          <p:cNvPr id="12" name="Footer Placeholder 3"/>
          <p:cNvSpPr>
            <a:spLocks noGrp="1"/>
          </p:cNvSpPr>
          <p:nvPr>
            <p:ph type="ftr" sz="quarter" idx="4294967295"/>
          </p:nvPr>
        </p:nvSpPr>
        <p:spPr>
          <a:xfrm>
            <a:off x="244475" y="6345237"/>
            <a:ext cx="2964392" cy="365125"/>
          </a:xfrm>
          <a:prstGeom prst="rect">
            <a:avLst/>
          </a:prstGeom>
        </p:spPr>
        <p:txBody>
          <a:bodyPr/>
          <a:lstStyle/>
          <a:p>
            <a:endParaRPr lang="en-US" dirty="0"/>
          </a:p>
        </p:txBody>
      </p:sp>
      <p:sp>
        <p:nvSpPr>
          <p:cNvPr id="4" name="Rectangle 3"/>
          <p:cNvSpPr/>
          <p:nvPr/>
        </p:nvSpPr>
        <p:spPr>
          <a:xfrm>
            <a:off x="244476" y="1010094"/>
            <a:ext cx="8749856" cy="4651915"/>
          </a:xfrm>
          <a:prstGeom prst="rect">
            <a:avLst/>
          </a:prstGeom>
        </p:spPr>
        <p:txBody>
          <a:bodyPr wrap="square">
            <a:spAutoFit/>
          </a:bodyPr>
          <a:lstStyle/>
          <a:p>
            <a:pPr marL="115887">
              <a:lnSpc>
                <a:spcPct val="150000"/>
              </a:lnSpc>
            </a:pPr>
            <a:r>
              <a:rPr lang="en-US" sz="2000" dirty="0">
                <a:solidFill>
                  <a:srgbClr val="843549"/>
                </a:solidFill>
                <a:latin typeface="Arial" charset="0"/>
                <a:ea typeface="Arial" charset="0"/>
                <a:cs typeface="Arial" charset="0"/>
              </a:rPr>
              <a:t>					</a:t>
            </a:r>
          </a:p>
          <a:p>
            <a:pPr marL="115887" algn="ctr">
              <a:lnSpc>
                <a:spcPct val="150000"/>
              </a:lnSpc>
            </a:pPr>
            <a:r>
              <a:rPr lang="en-US" sz="2000" b="1" dirty="0">
                <a:solidFill>
                  <a:srgbClr val="FF0000"/>
                </a:solidFill>
                <a:latin typeface="Arial" charset="0"/>
                <a:ea typeface="Arial" charset="0"/>
                <a:cs typeface="Arial" charset="0"/>
              </a:rPr>
              <a:t>Goal: Live Well for their Lifetime</a:t>
            </a:r>
          </a:p>
          <a:p>
            <a:pPr marL="457200" indent="-341313">
              <a:lnSpc>
                <a:spcPct val="150000"/>
              </a:lnSpc>
              <a:buFont typeface="Wingdings" pitchFamily="2" charset="2"/>
              <a:buChar char="v"/>
            </a:pPr>
            <a:r>
              <a:rPr lang="en-US" sz="2000" dirty="0">
                <a:latin typeface="Arial" charset="0"/>
                <a:ea typeface="Arial" charset="0"/>
                <a:cs typeface="Arial" charset="0"/>
              </a:rPr>
              <a:t>Heart attacks, strokes &amp; diabetes are </a:t>
            </a:r>
            <a:r>
              <a:rPr lang="en-US" sz="2000" b="1" i="1" dirty="0">
                <a:latin typeface="Arial" charset="0"/>
                <a:ea typeface="Arial" charset="0"/>
                <a:cs typeface="Arial" charset="0"/>
              </a:rPr>
              <a:t>preventable</a:t>
            </a:r>
            <a:r>
              <a:rPr lang="en-US" sz="2000" dirty="0">
                <a:latin typeface="Arial" charset="0"/>
                <a:ea typeface="Arial" charset="0"/>
                <a:cs typeface="Arial" charset="0"/>
              </a:rPr>
              <a:t>!!!</a:t>
            </a:r>
          </a:p>
          <a:p>
            <a:pPr marL="517525" lvl="1" indent="-381000">
              <a:lnSpc>
                <a:spcPct val="150000"/>
              </a:lnSpc>
              <a:buFont typeface="Wingdings" charset="2"/>
              <a:buChar char="v"/>
            </a:pPr>
            <a:r>
              <a:rPr lang="en-US" sz="2000" dirty="0">
                <a:latin typeface="Arial" charset="0"/>
                <a:ea typeface="Arial" charset="0"/>
                <a:cs typeface="Arial" charset="0"/>
              </a:rPr>
              <a:t>Be pro-active &amp; t</a:t>
            </a:r>
            <a:r>
              <a:rPr lang="en-US" sz="2000" dirty="0"/>
              <a:t>ake ownership of their health; Choose wisely </a:t>
            </a:r>
          </a:p>
          <a:p>
            <a:pPr marL="517525" lvl="1" indent="-381000">
              <a:lnSpc>
                <a:spcPct val="150000"/>
              </a:lnSpc>
              <a:buFont typeface="Wingdings" charset="2"/>
              <a:buChar char="v"/>
            </a:pPr>
            <a:r>
              <a:rPr lang="en-US" sz="2000" dirty="0">
                <a:latin typeface="Arial" charset="0"/>
                <a:ea typeface="Arial" charset="0"/>
                <a:cs typeface="Arial" charset="0"/>
              </a:rPr>
              <a:t>Age-appropriate CVD, metabolic, genetic and cancer screening testing</a:t>
            </a:r>
          </a:p>
          <a:p>
            <a:pPr marL="517525" lvl="1" indent="-381000">
              <a:lnSpc>
                <a:spcPct val="150000"/>
              </a:lnSpc>
              <a:buFont typeface="Wingdings" charset="2"/>
              <a:buChar char="v"/>
            </a:pPr>
            <a:r>
              <a:rPr lang="en-US" sz="2000" dirty="0">
                <a:latin typeface="Arial" charset="0"/>
                <a:ea typeface="Arial" charset="0"/>
                <a:cs typeface="Arial" charset="0"/>
              </a:rPr>
              <a:t>Embrace the </a:t>
            </a:r>
            <a:r>
              <a:rPr lang="en-US" sz="2000" b="1" i="1" dirty="0">
                <a:solidFill>
                  <a:srgbClr val="FF0000"/>
                </a:solidFill>
                <a:latin typeface="Arial" charset="0"/>
                <a:ea typeface="Arial" charset="0"/>
                <a:cs typeface="Arial" charset="0"/>
              </a:rPr>
              <a:t>Four Cornerstone Life-Style </a:t>
            </a:r>
            <a:r>
              <a:rPr lang="en-US" sz="2000" dirty="0">
                <a:latin typeface="Arial" charset="0"/>
                <a:ea typeface="Arial" charset="0"/>
                <a:cs typeface="Arial" charset="0"/>
              </a:rPr>
              <a:t>behaviors </a:t>
            </a:r>
          </a:p>
          <a:p>
            <a:pPr marL="517525" lvl="1" indent="-381000">
              <a:lnSpc>
                <a:spcPct val="150000"/>
              </a:lnSpc>
              <a:buFont typeface="Wingdings" charset="2"/>
              <a:buChar char="v"/>
            </a:pPr>
            <a:r>
              <a:rPr lang="en-US" sz="2000" dirty="0">
                <a:latin typeface="Arial" charset="0"/>
                <a:ea typeface="Arial" charset="0"/>
                <a:cs typeface="Arial" charset="0"/>
              </a:rPr>
              <a:t>Use appropriate risk lowering medications &amp; nutraceutical supplements</a:t>
            </a:r>
          </a:p>
          <a:p>
            <a:pPr marL="517525" lvl="1" indent="-381000">
              <a:lnSpc>
                <a:spcPct val="150000"/>
              </a:lnSpc>
              <a:buFont typeface="Wingdings" charset="2"/>
              <a:buChar char="v"/>
            </a:pPr>
            <a:r>
              <a:rPr lang="en-US" sz="2000" dirty="0"/>
              <a:t>Every choice made, every action taken, every day - has </a:t>
            </a:r>
            <a:r>
              <a:rPr lang="en-US" sz="2000" i="1" dirty="0"/>
              <a:t>consequences</a:t>
            </a:r>
          </a:p>
          <a:p>
            <a:pPr marL="517525" lvl="1" indent="-381000">
              <a:lnSpc>
                <a:spcPct val="150000"/>
              </a:lnSpc>
              <a:buFont typeface="Wingdings" charset="2"/>
              <a:buChar char="v"/>
            </a:pPr>
            <a:r>
              <a:rPr lang="en-US" sz="2000" dirty="0"/>
              <a:t>It is never too late to re-invent yourself and acquire new habits</a:t>
            </a:r>
          </a:p>
          <a:p>
            <a:pPr marL="479425" lvl="1" indent="-342900">
              <a:lnSpc>
                <a:spcPct val="150000"/>
              </a:lnSpc>
              <a:buFont typeface="Wingdings" pitchFamily="2" charset="2"/>
              <a:buChar char="v"/>
            </a:pPr>
            <a:r>
              <a:rPr lang="en-US" sz="2000" dirty="0"/>
              <a:t>Their health </a:t>
            </a:r>
            <a:r>
              <a:rPr lang="en-US" sz="2000" dirty="0">
                <a:solidFill>
                  <a:srgbClr val="FF0000"/>
                </a:solidFill>
              </a:rPr>
              <a:t>IS</a:t>
            </a:r>
            <a:r>
              <a:rPr lang="en-US" sz="2000" dirty="0"/>
              <a:t> the best investment to achieve a life of </a:t>
            </a:r>
            <a:r>
              <a:rPr lang="en-US" sz="2000" i="1" dirty="0">
                <a:solidFill>
                  <a:srgbClr val="FF0000"/>
                </a:solidFill>
              </a:rPr>
              <a:t>Living Well </a:t>
            </a:r>
          </a:p>
        </p:txBody>
      </p:sp>
    </p:spTree>
    <p:extLst>
      <p:ext uri="{BB962C8B-B14F-4D97-AF65-F5344CB8AC3E}">
        <p14:creationId xmlns:p14="http://schemas.microsoft.com/office/powerpoint/2010/main" val="21684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13AC-324E-1448-9E21-49480AFDEC2D}"/>
              </a:ext>
            </a:extLst>
          </p:cNvPr>
          <p:cNvSpPr>
            <a:spLocks noGrp="1"/>
          </p:cNvSpPr>
          <p:nvPr>
            <p:ph type="title"/>
          </p:nvPr>
        </p:nvSpPr>
        <p:spPr>
          <a:xfrm>
            <a:off x="182880" y="639336"/>
            <a:ext cx="8716645" cy="1160265"/>
          </a:xfrm>
        </p:spPr>
        <p:txBody>
          <a:bodyPr>
            <a:normAutofit/>
          </a:bodyPr>
          <a:lstStyle/>
          <a:p>
            <a:pPr algn="ctr">
              <a:lnSpc>
                <a:spcPct val="150000"/>
              </a:lnSpc>
            </a:pPr>
            <a:r>
              <a:rPr lang="en-US" sz="2400" dirty="0"/>
              <a:t>On a Personal Level</a:t>
            </a:r>
            <a:br>
              <a:rPr lang="en-US" dirty="0"/>
            </a:br>
            <a:r>
              <a:rPr lang="en-US" sz="2200" dirty="0"/>
              <a:t>What is your Goal for a Healthy Life?</a:t>
            </a:r>
          </a:p>
        </p:txBody>
      </p:sp>
      <p:sp>
        <p:nvSpPr>
          <p:cNvPr id="3" name="Slide Number Placeholder 2">
            <a:extLst>
              <a:ext uri="{FF2B5EF4-FFF2-40B4-BE49-F238E27FC236}">
                <a16:creationId xmlns:a16="http://schemas.microsoft.com/office/drawing/2014/main" id="{A9F1AEB3-6AC2-444C-94BB-CBB4D7105EC0}"/>
              </a:ext>
            </a:extLst>
          </p:cNvPr>
          <p:cNvSpPr>
            <a:spLocks noGrp="1"/>
          </p:cNvSpPr>
          <p:nvPr>
            <p:ph type="sldNum" sz="quarter" idx="12"/>
          </p:nvPr>
        </p:nvSpPr>
        <p:spPr/>
        <p:txBody>
          <a:bodyPr/>
          <a:lstStyle/>
          <a:p>
            <a:pPr algn="l">
              <a:defRPr/>
            </a:pPr>
            <a:fld id="{02A49CFF-BFD4-4EFB-8C79-EE8A997D0F2A}" type="slidenum">
              <a:rPr lang="en-US" smtClean="0"/>
              <a:pPr algn="l">
                <a:defRPr/>
              </a:pPr>
              <a:t>5</a:t>
            </a:fld>
            <a:endParaRPr lang="en-US" dirty="0"/>
          </a:p>
        </p:txBody>
      </p:sp>
      <p:sp>
        <p:nvSpPr>
          <p:cNvPr id="4" name="Footer Placeholder 3">
            <a:extLst>
              <a:ext uri="{FF2B5EF4-FFF2-40B4-BE49-F238E27FC236}">
                <a16:creationId xmlns:a16="http://schemas.microsoft.com/office/drawing/2014/main" id="{3018F2FD-9875-7D47-92C2-8A296206F0ED}"/>
              </a:ext>
            </a:extLst>
          </p:cNvPr>
          <p:cNvSpPr>
            <a:spLocks noGrp="1"/>
          </p:cNvSpPr>
          <p:nvPr>
            <p:ph type="ftr" sz="quarter" idx="3"/>
          </p:nvPr>
        </p:nvSpPr>
        <p:spPr/>
        <p:txBody>
          <a:bodyPr/>
          <a:lstStyle/>
          <a:p>
            <a:endParaRPr lang="en-US" dirty="0"/>
          </a:p>
        </p:txBody>
      </p:sp>
      <p:sp>
        <p:nvSpPr>
          <p:cNvPr id="5" name="TextBox 4">
            <a:extLst>
              <a:ext uri="{FF2B5EF4-FFF2-40B4-BE49-F238E27FC236}">
                <a16:creationId xmlns:a16="http://schemas.microsoft.com/office/drawing/2014/main" id="{EAD09EAC-2100-0D4C-912A-78F922857B01}"/>
              </a:ext>
            </a:extLst>
          </p:cNvPr>
          <p:cNvSpPr txBox="1"/>
          <p:nvPr/>
        </p:nvSpPr>
        <p:spPr>
          <a:xfrm>
            <a:off x="1421176" y="2395959"/>
            <a:ext cx="6301648" cy="4878259"/>
          </a:xfrm>
          <a:prstGeom prst="rect">
            <a:avLst/>
          </a:prstGeom>
          <a:noFill/>
        </p:spPr>
        <p:txBody>
          <a:bodyPr wrap="square" rtlCol="0">
            <a:spAutoFit/>
          </a:bodyPr>
          <a:lstStyle/>
          <a:p>
            <a:pPr algn="ctr">
              <a:lnSpc>
                <a:spcPct val="150000"/>
              </a:lnSpc>
            </a:pPr>
            <a:r>
              <a:rPr lang="en-US" sz="2000" b="1" dirty="0"/>
              <a:t>General Consensus: </a:t>
            </a:r>
          </a:p>
          <a:p>
            <a:pPr algn="ctr">
              <a:lnSpc>
                <a:spcPct val="150000"/>
              </a:lnSpc>
            </a:pPr>
            <a:r>
              <a:rPr lang="en-US" sz="2000" b="1" dirty="0"/>
              <a:t>     </a:t>
            </a:r>
          </a:p>
          <a:p>
            <a:pPr algn="ctr">
              <a:lnSpc>
                <a:spcPct val="150000"/>
              </a:lnSpc>
            </a:pPr>
            <a:r>
              <a:rPr lang="en-US" sz="2000" b="1" dirty="0">
                <a:solidFill>
                  <a:srgbClr val="FF0000"/>
                </a:solidFill>
              </a:rPr>
              <a:t>“Living Well” </a:t>
            </a:r>
            <a:r>
              <a:rPr lang="en-US" sz="2000" b="1" dirty="0"/>
              <a:t>for your Lifetime</a:t>
            </a:r>
          </a:p>
          <a:p>
            <a:pPr algn="ctr">
              <a:lnSpc>
                <a:spcPct val="150000"/>
              </a:lnSpc>
            </a:pPr>
            <a:r>
              <a:rPr lang="en-US" sz="2000" b="1" dirty="0"/>
              <a:t>Means</a:t>
            </a:r>
          </a:p>
          <a:p>
            <a:pPr algn="ctr">
              <a:lnSpc>
                <a:spcPct val="150000"/>
              </a:lnSpc>
            </a:pPr>
            <a:r>
              <a:rPr lang="en-US" sz="2000" b="1" dirty="0"/>
              <a:t>Your</a:t>
            </a:r>
            <a:r>
              <a:rPr lang="en-US" sz="2000" b="1" dirty="0">
                <a:solidFill>
                  <a:srgbClr val="C00000"/>
                </a:solidFill>
              </a:rPr>
              <a:t> </a:t>
            </a:r>
            <a:r>
              <a:rPr lang="en-US" sz="2000" b="1" dirty="0">
                <a:solidFill>
                  <a:srgbClr val="FF0000"/>
                </a:solidFill>
              </a:rPr>
              <a:t>‘HealthSpan</a:t>
            </a:r>
            <a:r>
              <a:rPr lang="en-US" sz="2000" b="1" dirty="0">
                <a:solidFill>
                  <a:srgbClr val="C00000"/>
                </a:solidFill>
              </a:rPr>
              <a:t>’</a:t>
            </a:r>
          </a:p>
          <a:p>
            <a:pPr algn="ctr">
              <a:lnSpc>
                <a:spcPct val="150000"/>
              </a:lnSpc>
            </a:pPr>
            <a:r>
              <a:rPr lang="en-US" sz="2000" b="1" i="1" dirty="0"/>
              <a:t>Overlaps</a:t>
            </a:r>
          </a:p>
          <a:p>
            <a:pPr algn="ctr">
              <a:lnSpc>
                <a:spcPct val="150000"/>
              </a:lnSpc>
              <a:spcBef>
                <a:spcPts val="600"/>
              </a:spcBef>
            </a:pPr>
            <a:r>
              <a:rPr lang="en-US" sz="2000" b="1" dirty="0"/>
              <a:t>Your</a:t>
            </a:r>
            <a:r>
              <a:rPr lang="en-US" sz="2000" b="1" dirty="0">
                <a:solidFill>
                  <a:srgbClr val="C00000"/>
                </a:solidFill>
              </a:rPr>
              <a:t> </a:t>
            </a:r>
            <a:r>
              <a:rPr lang="en-US" sz="2000" b="1" dirty="0">
                <a:solidFill>
                  <a:srgbClr val="FF0000"/>
                </a:solidFill>
              </a:rPr>
              <a:t>‘LifeSpan’</a:t>
            </a:r>
          </a:p>
          <a:p>
            <a:endParaRPr lang="en-US" sz="2400" b="1" dirty="0">
              <a:solidFill>
                <a:srgbClr val="843549"/>
              </a:solidFill>
            </a:endParaRPr>
          </a:p>
          <a:p>
            <a:endParaRPr lang="en-US" sz="2400" b="1" dirty="0">
              <a:solidFill>
                <a:srgbClr val="843549"/>
              </a:solidFill>
            </a:endParaRPr>
          </a:p>
          <a:p>
            <a:endParaRPr lang="en-US" sz="2400" b="1" dirty="0">
              <a:solidFill>
                <a:srgbClr val="843549"/>
              </a:solidFill>
            </a:endParaRPr>
          </a:p>
          <a:p>
            <a:endParaRPr lang="en-US" sz="2400" b="1" dirty="0">
              <a:solidFill>
                <a:srgbClr val="843549"/>
              </a:solidFill>
            </a:endParaRPr>
          </a:p>
        </p:txBody>
      </p:sp>
    </p:spTree>
    <p:extLst>
      <p:ext uri="{BB962C8B-B14F-4D97-AF65-F5344CB8AC3E}">
        <p14:creationId xmlns:p14="http://schemas.microsoft.com/office/powerpoint/2010/main" val="28538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7156-3F88-6C47-8E58-004257764919}"/>
              </a:ext>
            </a:extLst>
          </p:cNvPr>
          <p:cNvSpPr>
            <a:spLocks noGrp="1"/>
          </p:cNvSpPr>
          <p:nvPr>
            <p:ph type="title"/>
          </p:nvPr>
        </p:nvSpPr>
        <p:spPr>
          <a:xfrm>
            <a:off x="0" y="624468"/>
            <a:ext cx="9037674" cy="334899"/>
          </a:xfrm>
        </p:spPr>
        <p:txBody>
          <a:bodyPr>
            <a:normAutofit fontScale="90000"/>
          </a:bodyPr>
          <a:lstStyle/>
          <a:p>
            <a:pPr algn="ctr"/>
            <a:r>
              <a:rPr lang="en-US" sz="2200" dirty="0"/>
              <a:t>Six “C’s” for Achieving a Life of Living Well and Living Long </a:t>
            </a:r>
            <a:br>
              <a:rPr lang="en-US" dirty="0"/>
            </a:br>
            <a:endParaRPr lang="en-US" dirty="0"/>
          </a:p>
        </p:txBody>
      </p:sp>
      <p:sp>
        <p:nvSpPr>
          <p:cNvPr id="3" name="Content Placeholder 2">
            <a:extLst>
              <a:ext uri="{FF2B5EF4-FFF2-40B4-BE49-F238E27FC236}">
                <a16:creationId xmlns:a16="http://schemas.microsoft.com/office/drawing/2014/main" id="{ABBE2442-EEFF-2640-BDAC-921D9C5645DA}"/>
              </a:ext>
            </a:extLst>
          </p:cNvPr>
          <p:cNvSpPr>
            <a:spLocks noGrp="1"/>
          </p:cNvSpPr>
          <p:nvPr>
            <p:ph idx="1"/>
          </p:nvPr>
        </p:nvSpPr>
        <p:spPr>
          <a:xfrm>
            <a:off x="0" y="1489841"/>
            <a:ext cx="8852338" cy="4623880"/>
          </a:xfrm>
        </p:spPr>
        <p:txBody>
          <a:bodyPr/>
          <a:lstStyle/>
          <a:p>
            <a:pPr marL="517525" lvl="1" indent="-349250">
              <a:lnSpc>
                <a:spcPct val="150000"/>
              </a:lnSpc>
              <a:buSzPct val="84000"/>
              <a:buFont typeface=".Apple Color Emoji UI"/>
              <a:buChar char="❤️"/>
            </a:pPr>
            <a:r>
              <a:rPr lang="en-US" sz="2400" b="1" dirty="0"/>
              <a:t>  </a:t>
            </a:r>
            <a:r>
              <a:rPr lang="en-US" sz="1800" dirty="0">
                <a:solidFill>
                  <a:srgbClr val="FF0000"/>
                </a:solidFill>
              </a:rPr>
              <a:t>Care</a:t>
            </a:r>
            <a:r>
              <a:rPr lang="en-US" sz="1800" dirty="0"/>
              <a:t> for yourself – if you do not, no one else will; except maybe at your end of life </a:t>
            </a:r>
          </a:p>
          <a:p>
            <a:pPr marL="635000" lvl="1" indent="-466725">
              <a:buFont typeface=".Apple Color Emoji UI"/>
              <a:buChar char="❤️"/>
            </a:pPr>
            <a:r>
              <a:rPr lang="en-US" sz="1800" dirty="0">
                <a:solidFill>
                  <a:srgbClr val="FF0000"/>
                </a:solidFill>
              </a:rPr>
              <a:t>Change</a:t>
            </a:r>
            <a:r>
              <a:rPr lang="en-US" sz="1800" dirty="0"/>
              <a:t> - Be open and welcome the option of </a:t>
            </a:r>
            <a:r>
              <a:rPr lang="en-US" sz="1800" i="1" dirty="0"/>
              <a:t>transformation</a:t>
            </a:r>
            <a:r>
              <a:rPr lang="en-US" sz="1800" dirty="0"/>
              <a:t>. Review your </a:t>
            </a:r>
            <a:r>
              <a:rPr lang="en-US" sz="1800" i="1" dirty="0"/>
              <a:t>trade-offs. </a:t>
            </a:r>
            <a:r>
              <a:rPr lang="en-US" sz="1800" dirty="0"/>
              <a:t>What compromises are you are willing and not willing to make for a healthy life? </a:t>
            </a:r>
          </a:p>
          <a:p>
            <a:pPr marL="517525" lvl="1" indent="-349250">
              <a:lnSpc>
                <a:spcPct val="150000"/>
              </a:lnSpc>
              <a:buFont typeface=".Apple Color Emoji UI"/>
              <a:buChar char="❤️"/>
            </a:pPr>
            <a:r>
              <a:rPr lang="en-US" sz="1800" dirty="0"/>
              <a:t>  </a:t>
            </a:r>
            <a:r>
              <a:rPr lang="en-US" sz="1800" dirty="0">
                <a:solidFill>
                  <a:srgbClr val="FF0000"/>
                </a:solidFill>
              </a:rPr>
              <a:t>Commitment</a:t>
            </a:r>
            <a:r>
              <a:rPr lang="en-US" sz="1800" dirty="0"/>
              <a:t> - engage in healthy behaviors that will enhance your quality of life </a:t>
            </a:r>
          </a:p>
          <a:p>
            <a:pPr marL="517525" lvl="1" indent="-349250">
              <a:lnSpc>
                <a:spcPct val="150000"/>
              </a:lnSpc>
              <a:buFont typeface=".Apple Color Emoji UI"/>
              <a:buChar char="❤️"/>
            </a:pPr>
            <a:r>
              <a:rPr lang="en-US" sz="1800" dirty="0"/>
              <a:t>  </a:t>
            </a:r>
            <a:r>
              <a:rPr lang="en-US" sz="1800" dirty="0">
                <a:solidFill>
                  <a:srgbClr val="FF0000"/>
                </a:solidFill>
              </a:rPr>
              <a:t>Connectedness</a:t>
            </a:r>
            <a:r>
              <a:rPr lang="en-US" sz="1800" dirty="0"/>
              <a:t> to others – social connections play a key role in longevity </a:t>
            </a:r>
          </a:p>
          <a:p>
            <a:pPr marL="517525" lvl="1" indent="-349250">
              <a:lnSpc>
                <a:spcPct val="150000"/>
              </a:lnSpc>
              <a:buFont typeface=".Apple Color Emoji UI"/>
              <a:buChar char="❤️"/>
            </a:pPr>
            <a:r>
              <a:rPr lang="en-US" sz="1800" dirty="0"/>
              <a:t>  </a:t>
            </a:r>
            <a:r>
              <a:rPr lang="en-US" sz="1800" dirty="0">
                <a:solidFill>
                  <a:srgbClr val="FF0000"/>
                </a:solidFill>
              </a:rPr>
              <a:t>Consistency</a:t>
            </a:r>
            <a:r>
              <a:rPr lang="en-US" sz="1800" dirty="0"/>
              <a:t> in your actions = perseverance = sustainability. </a:t>
            </a:r>
          </a:p>
          <a:p>
            <a:pPr marL="687388" lvl="1" indent="0">
              <a:spcBef>
                <a:spcPts val="0"/>
              </a:spcBef>
              <a:buNone/>
            </a:pPr>
            <a:r>
              <a:rPr lang="en-US" sz="1800" dirty="0"/>
              <a:t>Newly learned behaviors require practice, practice, and more practice to create and instill in your brain new neurogenic pathways (</a:t>
            </a:r>
            <a:r>
              <a:rPr lang="en-US" sz="1800" i="1" dirty="0"/>
              <a:t>neurogenesis</a:t>
            </a:r>
            <a:r>
              <a:rPr lang="en-US" sz="1800" dirty="0"/>
              <a:t>). These pathways become the </a:t>
            </a:r>
            <a:r>
              <a:rPr lang="en-US" sz="1800" i="1" dirty="0"/>
              <a:t>new normal </a:t>
            </a:r>
            <a:r>
              <a:rPr lang="en-US" sz="1800" dirty="0"/>
              <a:t>in spontaneous behavior patterns </a:t>
            </a:r>
          </a:p>
          <a:p>
            <a:pPr marL="635000" lvl="1" indent="-466725">
              <a:buFont typeface=".Apple Color Emoji UI"/>
              <a:buChar char="❤️"/>
            </a:pPr>
            <a:r>
              <a:rPr lang="en-US" sz="1800" dirty="0">
                <a:solidFill>
                  <a:srgbClr val="FF0000"/>
                </a:solidFill>
              </a:rPr>
              <a:t>Control </a:t>
            </a:r>
            <a:r>
              <a:rPr lang="en-US" sz="1800" dirty="0"/>
              <a:t>- learn to be rooted and centered in your daily life through mindful meditation. Consider learning the practice of </a:t>
            </a:r>
            <a:r>
              <a:rPr lang="en-US" sz="1800" i="1" dirty="0"/>
              <a:t>Tai Chi </a:t>
            </a:r>
          </a:p>
          <a:p>
            <a:pPr marL="168275" lvl="1" indent="0" algn="r">
              <a:buNone/>
            </a:pPr>
            <a:r>
              <a:rPr lang="en-US" sz="1400" b="1" i="1" dirty="0"/>
              <a:t>Gordon C. Gunn, M.D.</a:t>
            </a:r>
          </a:p>
        </p:txBody>
      </p:sp>
      <p:sp>
        <p:nvSpPr>
          <p:cNvPr id="4" name="Footer Placeholder 3">
            <a:extLst>
              <a:ext uri="{FF2B5EF4-FFF2-40B4-BE49-F238E27FC236}">
                <a16:creationId xmlns:a16="http://schemas.microsoft.com/office/drawing/2014/main" id="{6F01D80E-1194-8945-8A3A-30931EA3AC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E28657-0D71-664E-9168-A889A77C3AA3}"/>
              </a:ext>
            </a:extLst>
          </p:cNvPr>
          <p:cNvSpPr>
            <a:spLocks noGrp="1"/>
          </p:cNvSpPr>
          <p:nvPr>
            <p:ph type="sldNum" sz="quarter" idx="4"/>
          </p:nvPr>
        </p:nvSpPr>
        <p:spPr/>
        <p:txBody>
          <a:bodyPr/>
          <a:lstStyle/>
          <a:p>
            <a:fld id="{2066355A-084C-D24E-9AD2-7E4FC41EA627}" type="slidenum">
              <a:rPr lang="en-US" smtClean="0"/>
              <a:pPr/>
              <a:t>50</a:t>
            </a:fld>
            <a:endParaRPr lang="en-US" dirty="0"/>
          </a:p>
        </p:txBody>
      </p:sp>
    </p:spTree>
    <p:extLst>
      <p:ext uri="{BB962C8B-B14F-4D97-AF65-F5344CB8AC3E}">
        <p14:creationId xmlns:p14="http://schemas.microsoft.com/office/powerpoint/2010/main" val="18697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200000"/>
              </a:lnSpc>
            </a:pPr>
            <a:r>
              <a:rPr lang="en-US" sz="2400" dirty="0"/>
              <a:t>Follow the Path of Primary Prevention</a:t>
            </a:r>
          </a:p>
        </p:txBody>
      </p:sp>
      <p:sp>
        <p:nvSpPr>
          <p:cNvPr id="3" name="Slide Number Placeholder 2"/>
          <p:cNvSpPr>
            <a:spLocks noGrp="1"/>
          </p:cNvSpPr>
          <p:nvPr>
            <p:ph type="sldNum" sz="quarter" idx="12"/>
          </p:nvPr>
        </p:nvSpPr>
        <p:spPr/>
        <p:txBody>
          <a:bodyPr/>
          <a:lstStyle/>
          <a:p>
            <a:pPr algn="l">
              <a:defRPr/>
            </a:pPr>
            <a:fld id="{02A49CFF-BFD4-4EFB-8C79-EE8A997D0F2A}" type="slidenum">
              <a:rPr lang="en-US" smtClean="0"/>
              <a:pPr algn="l">
                <a:defRPr/>
              </a:pPr>
              <a:t>51</a:t>
            </a:fld>
            <a:endParaRPr lang="en-US" dirty="0"/>
          </a:p>
        </p:txBody>
      </p:sp>
      <p:sp>
        <p:nvSpPr>
          <p:cNvPr id="4" name="Footer Placeholder 3"/>
          <p:cNvSpPr>
            <a:spLocks noGrp="1"/>
          </p:cNvSpPr>
          <p:nvPr>
            <p:ph type="ftr" sz="quarter" idx="3"/>
          </p:nvPr>
        </p:nvSpPr>
        <p:spPr/>
        <p:txBody>
          <a:bodyPr/>
          <a:lstStyle/>
          <a:p>
            <a:endParaRPr lang="en-US" dirty="0"/>
          </a:p>
        </p:txBody>
      </p:sp>
      <p:pic>
        <p:nvPicPr>
          <p:cNvPr id="5" name="Picture 4" descr="Chinese Prover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566651"/>
            <a:ext cx="7988300" cy="4618249"/>
          </a:xfrm>
          <a:prstGeom prst="rect">
            <a:avLst/>
          </a:prstGeom>
        </p:spPr>
      </p:pic>
    </p:spTree>
    <p:extLst>
      <p:ext uri="{BB962C8B-B14F-4D97-AF65-F5344CB8AC3E}">
        <p14:creationId xmlns:p14="http://schemas.microsoft.com/office/powerpoint/2010/main" val="1531173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30000"/>
              </a:lnSpc>
            </a:pPr>
            <a:br>
              <a:rPr lang="en-US" dirty="0"/>
            </a:br>
            <a:br>
              <a:rPr lang="en-US" dirty="0"/>
            </a:br>
            <a:r>
              <a:rPr lang="en-US" dirty="0">
                <a:solidFill>
                  <a:srgbClr val="843549"/>
                </a:solidFill>
              </a:rPr>
              <a:t>Thank you</a:t>
            </a:r>
            <a:br>
              <a:rPr lang="en-US" dirty="0">
                <a:solidFill>
                  <a:srgbClr val="843549"/>
                </a:solidFill>
              </a:rPr>
            </a:br>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52</a:t>
            </a:fld>
            <a:endParaRPr lang="en-US" dirty="0"/>
          </a:p>
        </p:txBody>
      </p:sp>
      <p:sp>
        <p:nvSpPr>
          <p:cNvPr id="6" name="TextBox 5"/>
          <p:cNvSpPr txBox="1"/>
          <p:nvPr/>
        </p:nvSpPr>
        <p:spPr>
          <a:xfrm>
            <a:off x="444500" y="1930400"/>
            <a:ext cx="8280400" cy="3354765"/>
          </a:xfrm>
          <a:prstGeom prst="rect">
            <a:avLst/>
          </a:prstGeom>
          <a:noFill/>
        </p:spPr>
        <p:txBody>
          <a:bodyPr wrap="square" rtlCol="0">
            <a:spAutoFit/>
          </a:bodyPr>
          <a:lstStyle/>
          <a:p>
            <a:pPr algn="ctr"/>
            <a:endParaRPr lang="en-US" sz="3200" b="1" dirty="0">
              <a:solidFill>
                <a:srgbClr val="843549"/>
              </a:solidFill>
            </a:endParaRPr>
          </a:p>
          <a:p>
            <a:pPr algn="ctr"/>
            <a:r>
              <a:rPr lang="en-US" sz="2000" b="1" dirty="0">
                <a:solidFill>
                  <a:srgbClr val="843549"/>
                </a:solidFill>
              </a:rPr>
              <a:t>For further information visit:</a:t>
            </a:r>
            <a:endParaRPr lang="en-US" sz="2000" b="1" dirty="0">
              <a:solidFill>
                <a:srgbClr val="0000FF"/>
              </a:solidFill>
              <a:hlinkClick r:id="rId3">
                <a:extLst>
                  <a:ext uri="{A12FA001-AC4F-418D-AE19-62706E023703}">
                    <ahyp:hlinkClr xmlns:ahyp="http://schemas.microsoft.com/office/drawing/2018/hyperlinkcolor" val="tx"/>
                  </a:ext>
                </a:extLst>
              </a:hlinkClick>
            </a:endParaRPr>
          </a:p>
          <a:p>
            <a:pPr algn="ctr">
              <a:lnSpc>
                <a:spcPct val="150000"/>
              </a:lnSpc>
            </a:pPr>
            <a:r>
              <a:rPr lang="en-US" sz="2000" b="1" dirty="0">
                <a:solidFill>
                  <a:schemeClr val="accent3">
                    <a:lumMod val="75000"/>
                  </a:schemeClr>
                </a:solidFill>
                <a:hlinkClick r:id="rId3">
                  <a:extLst>
                    <a:ext uri="{A12FA001-AC4F-418D-AE19-62706E023703}">
                      <ahyp:hlinkClr xmlns:ahyp="http://schemas.microsoft.com/office/drawing/2018/hyperlinkcolor" val="tx"/>
                    </a:ext>
                  </a:extLst>
                </a:hlinkClick>
              </a:rPr>
              <a:t>www.gordongunnmd.com</a:t>
            </a:r>
            <a:endParaRPr lang="en-US" sz="2000" b="1" dirty="0">
              <a:solidFill>
                <a:schemeClr val="accent3">
                  <a:lumMod val="75000"/>
                </a:schemeClr>
              </a:solidFill>
            </a:endParaRPr>
          </a:p>
          <a:p>
            <a:pPr algn="ctr">
              <a:lnSpc>
                <a:spcPct val="130000"/>
              </a:lnSpc>
            </a:pPr>
            <a:endParaRPr lang="en-US" sz="2000" b="1" dirty="0">
              <a:solidFill>
                <a:srgbClr val="0000FF"/>
              </a:solidFill>
            </a:endParaRPr>
          </a:p>
          <a:p>
            <a:pPr algn="ctr">
              <a:lnSpc>
                <a:spcPct val="130000"/>
              </a:lnSpc>
            </a:pPr>
            <a:r>
              <a:rPr lang="en-US" sz="2000" b="1" dirty="0">
                <a:solidFill>
                  <a:srgbClr val="843549"/>
                </a:solidFill>
              </a:rPr>
              <a:t>Review: </a:t>
            </a:r>
          </a:p>
          <a:p>
            <a:pPr algn="ctr">
              <a:lnSpc>
                <a:spcPct val="130000"/>
              </a:lnSpc>
            </a:pPr>
            <a:r>
              <a:rPr lang="en-US" sz="2000" b="1" dirty="0">
                <a:solidFill>
                  <a:srgbClr val="843549"/>
                </a:solidFill>
              </a:rPr>
              <a:t>“Longevity Program” </a:t>
            </a:r>
          </a:p>
          <a:p>
            <a:pPr algn="ctr">
              <a:lnSpc>
                <a:spcPct val="130000"/>
              </a:lnSpc>
            </a:pPr>
            <a:r>
              <a:rPr lang="en-US" sz="2000" b="1" dirty="0">
                <a:solidFill>
                  <a:srgbClr val="843549"/>
                </a:solidFill>
              </a:rPr>
              <a:t>“Life-Style Articles” </a:t>
            </a:r>
          </a:p>
          <a:p>
            <a:pPr algn="ctr">
              <a:lnSpc>
                <a:spcPct val="130000"/>
              </a:lnSpc>
            </a:pPr>
            <a:r>
              <a:rPr lang="en-US" sz="2000" b="1" dirty="0">
                <a:solidFill>
                  <a:srgbClr val="843549"/>
                </a:solidFill>
              </a:rPr>
              <a:t>“Health Articles”</a:t>
            </a:r>
          </a:p>
        </p:txBody>
      </p:sp>
      <p:sp>
        <p:nvSpPr>
          <p:cNvPr id="3" name="Footer Placeholder 2">
            <a:extLst>
              <a:ext uri="{FF2B5EF4-FFF2-40B4-BE49-F238E27FC236}">
                <a16:creationId xmlns:a16="http://schemas.microsoft.com/office/drawing/2014/main" id="{E1B9A88E-A4EE-9943-9DEE-B085C6E1DB9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7797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0CE1-01DC-B841-B4F5-D999AEC24FF1}"/>
              </a:ext>
            </a:extLst>
          </p:cNvPr>
          <p:cNvSpPr>
            <a:spLocks noGrp="1"/>
          </p:cNvSpPr>
          <p:nvPr>
            <p:ph type="ctrTitle"/>
          </p:nvPr>
        </p:nvSpPr>
        <p:spPr>
          <a:xfrm>
            <a:off x="340241" y="573741"/>
            <a:ext cx="8559284" cy="1372017"/>
          </a:xfrm>
        </p:spPr>
        <p:txBody>
          <a:bodyPr>
            <a:normAutofit/>
          </a:bodyPr>
          <a:lstStyle/>
          <a:p>
            <a:pPr algn="ctr">
              <a:lnSpc>
                <a:spcPct val="150000"/>
              </a:lnSpc>
            </a:pPr>
            <a:r>
              <a:rPr lang="en-US" sz="2400" dirty="0">
                <a:solidFill>
                  <a:srgbClr val="843549"/>
                </a:solidFill>
                <a:latin typeface="Arial" panose="020B0604020202020204" pitchFamily="34" charset="0"/>
                <a:cs typeface="Arial" panose="020B0604020202020204" pitchFamily="34" charset="0"/>
              </a:rPr>
              <a:t>What is the Secret to Living Well?</a:t>
            </a:r>
            <a:br>
              <a:rPr lang="en-US" sz="2400" dirty="0">
                <a:solidFill>
                  <a:srgbClr val="843549"/>
                </a:solidFill>
                <a:latin typeface="Arial" panose="020B0604020202020204" pitchFamily="34" charset="0"/>
                <a:cs typeface="Arial" panose="020B0604020202020204" pitchFamily="34" charset="0"/>
              </a:rPr>
            </a:br>
            <a:r>
              <a:rPr lang="en-US" sz="2200" i="1" dirty="0">
                <a:solidFill>
                  <a:schemeClr val="tx1"/>
                </a:solidFill>
                <a:latin typeface="Arial" panose="020B0604020202020204" pitchFamily="34" charset="0"/>
                <a:cs typeface="Arial" panose="020B0604020202020204" pitchFamily="34" charset="0"/>
              </a:rPr>
              <a:t>What I tell my patients:</a:t>
            </a:r>
            <a:endParaRPr lang="en-US" sz="2200" dirty="0">
              <a:solidFill>
                <a:schemeClr val="tx1"/>
              </a:solidFill>
            </a:endParaRPr>
          </a:p>
        </p:txBody>
      </p:sp>
      <p:sp>
        <p:nvSpPr>
          <p:cNvPr id="3" name="Subtitle 2">
            <a:extLst>
              <a:ext uri="{FF2B5EF4-FFF2-40B4-BE49-F238E27FC236}">
                <a16:creationId xmlns:a16="http://schemas.microsoft.com/office/drawing/2014/main" id="{18DBD687-0931-FC41-8378-F51988AD92E4}"/>
              </a:ext>
            </a:extLst>
          </p:cNvPr>
          <p:cNvSpPr>
            <a:spLocks noGrp="1"/>
          </p:cNvSpPr>
          <p:nvPr>
            <p:ph type="subTitle" idx="1"/>
          </p:nvPr>
        </p:nvSpPr>
        <p:spPr>
          <a:xfrm>
            <a:off x="510363" y="1631576"/>
            <a:ext cx="8389161" cy="4242249"/>
          </a:xfrm>
        </p:spPr>
        <p:txBody>
          <a:bodyPr/>
          <a:lstStyle/>
          <a:p>
            <a:pPr algn="ctr">
              <a:lnSpc>
                <a:spcPct val="250000"/>
              </a:lnSpc>
              <a:spcBef>
                <a:spcPts val="0"/>
              </a:spcBef>
            </a:pPr>
            <a:r>
              <a:rPr lang="en-US" b="1" i="1" dirty="0">
                <a:solidFill>
                  <a:schemeClr val="tx1"/>
                </a:solidFill>
                <a:latin typeface="Arial" panose="020B0604020202020204" pitchFamily="34" charset="0"/>
                <a:cs typeface="Arial" panose="020B0604020202020204" pitchFamily="34" charset="0"/>
              </a:rPr>
              <a:t>Start with </a:t>
            </a:r>
            <a:r>
              <a:rPr lang="en-US" b="1" i="1" dirty="0">
                <a:solidFill>
                  <a:srgbClr val="FF0000"/>
                </a:solidFill>
                <a:latin typeface="Arial" panose="020B0604020202020204" pitchFamily="34" charset="0"/>
                <a:cs typeface="Arial" panose="020B0604020202020204" pitchFamily="34" charset="0"/>
              </a:rPr>
              <a:t>Taking Ownership </a:t>
            </a:r>
            <a:r>
              <a:rPr lang="en-US" b="1" i="1" dirty="0">
                <a:solidFill>
                  <a:schemeClr val="tx1"/>
                </a:solidFill>
                <a:latin typeface="Arial" panose="020B0604020202020204" pitchFamily="34" charset="0"/>
                <a:cs typeface="Arial" panose="020B0604020202020204" pitchFamily="34" charset="0"/>
              </a:rPr>
              <a:t>of Your Health </a:t>
            </a:r>
          </a:p>
          <a:p>
            <a:pPr algn="ctr">
              <a:lnSpc>
                <a:spcPct val="250000"/>
              </a:lnSpc>
              <a:spcBef>
                <a:spcPts val="0"/>
              </a:spcBef>
            </a:pPr>
            <a:r>
              <a:rPr lang="en-US" b="1" i="1" dirty="0">
                <a:solidFill>
                  <a:schemeClr val="tx1"/>
                </a:solidFill>
                <a:latin typeface="Arial" panose="020B0604020202020204" pitchFamily="34" charset="0"/>
                <a:cs typeface="Arial" panose="020B0604020202020204" pitchFamily="34" charset="0"/>
              </a:rPr>
              <a:t>by</a:t>
            </a:r>
          </a:p>
          <a:p>
            <a:pPr marL="485775" algn="ctr">
              <a:lnSpc>
                <a:spcPct val="200000"/>
              </a:lnSpc>
              <a:spcBef>
                <a:spcPts val="0"/>
              </a:spcBef>
            </a:pPr>
            <a:r>
              <a:rPr lang="en-US" b="1" dirty="0">
                <a:solidFill>
                  <a:srgbClr val="FF0000"/>
                </a:solidFill>
                <a:latin typeface="Arial" panose="020B0604020202020204" pitchFamily="34" charset="0"/>
                <a:cs typeface="Arial" panose="020B0604020202020204" pitchFamily="34" charset="0"/>
              </a:rPr>
              <a:t>Discover</a:t>
            </a:r>
            <a:r>
              <a:rPr lang="en-US" b="1" dirty="0">
                <a:solidFill>
                  <a:schemeClr val="tx1"/>
                </a:solidFill>
                <a:latin typeface="Arial" panose="020B0604020202020204" pitchFamily="34" charset="0"/>
                <a:cs typeface="Arial" panose="020B0604020202020204" pitchFamily="34" charset="0"/>
              </a:rPr>
              <a:t> Your </a:t>
            </a:r>
            <a:r>
              <a:rPr lang="en-US" b="1" dirty="0">
                <a:solidFill>
                  <a:srgbClr val="FF0000"/>
                </a:solidFill>
                <a:latin typeface="Arial" panose="020B0604020202020204" pitchFamily="34" charset="0"/>
                <a:cs typeface="Arial" panose="020B0604020202020204" pitchFamily="34" charset="0"/>
              </a:rPr>
              <a:t>Identifiable</a:t>
            </a:r>
            <a:r>
              <a:rPr lang="en-US" b="1" dirty="0">
                <a:solidFill>
                  <a:schemeClr val="tx1"/>
                </a:solidFill>
                <a:latin typeface="Arial" panose="020B0604020202020204" pitchFamily="34" charset="0"/>
                <a:cs typeface="Arial" panose="020B0604020202020204" pitchFamily="34" charset="0"/>
              </a:rPr>
              <a:t> Risks</a:t>
            </a:r>
          </a:p>
          <a:p>
            <a:pPr marL="485775" algn="ctr">
              <a:lnSpc>
                <a:spcPct val="200000"/>
              </a:lnSpc>
              <a:spcBef>
                <a:spcPts val="0"/>
              </a:spcBef>
            </a:pPr>
            <a:r>
              <a:rPr lang="en-US" b="1" dirty="0">
                <a:solidFill>
                  <a:srgbClr val="FF0000"/>
                </a:solidFill>
                <a:latin typeface="Arial" panose="020B0604020202020204" pitchFamily="34" charset="0"/>
                <a:cs typeface="Arial" panose="020B0604020202020204" pitchFamily="34" charset="0"/>
              </a:rPr>
              <a:t>Learn</a:t>
            </a:r>
            <a:r>
              <a:rPr lang="en-US" b="1" dirty="0">
                <a:solidFill>
                  <a:schemeClr val="tx1"/>
                </a:solidFill>
                <a:latin typeface="Arial" panose="020B0604020202020204" pitchFamily="34" charset="0"/>
                <a:cs typeface="Arial" panose="020B0604020202020204" pitchFamily="34" charset="0"/>
              </a:rPr>
              <a:t> Your </a:t>
            </a:r>
            <a:r>
              <a:rPr lang="en-US" b="1" dirty="0">
                <a:solidFill>
                  <a:srgbClr val="FF0000"/>
                </a:solidFill>
                <a:latin typeface="Arial" panose="020B0604020202020204" pitchFamily="34" charset="0"/>
                <a:cs typeface="Arial" panose="020B0604020202020204" pitchFamily="34" charset="0"/>
              </a:rPr>
              <a:t>Options</a:t>
            </a:r>
            <a:r>
              <a:rPr lang="en-US" b="1" dirty="0">
                <a:solidFill>
                  <a:schemeClr val="tx1"/>
                </a:solidFill>
                <a:latin typeface="Arial" panose="020B0604020202020204" pitchFamily="34" charset="0"/>
                <a:cs typeface="Arial" panose="020B0604020202020204" pitchFamily="34" charset="0"/>
              </a:rPr>
              <a:t> to </a:t>
            </a:r>
            <a:r>
              <a:rPr lang="en-US" b="1" i="1" dirty="0">
                <a:solidFill>
                  <a:schemeClr val="tx1"/>
                </a:solidFill>
                <a:latin typeface="Arial" panose="020B0604020202020204" pitchFamily="34" charset="0"/>
                <a:cs typeface="Arial" panose="020B0604020202020204" pitchFamily="34" charset="0"/>
              </a:rPr>
              <a:t>Prevent / Reduce </a:t>
            </a:r>
            <a:r>
              <a:rPr lang="en-US" b="1" dirty="0">
                <a:solidFill>
                  <a:schemeClr val="tx1"/>
                </a:solidFill>
                <a:latin typeface="Arial" panose="020B0604020202020204" pitchFamily="34" charset="0"/>
                <a:cs typeface="Arial" panose="020B0604020202020204" pitchFamily="34" charset="0"/>
              </a:rPr>
              <a:t>Your Risks</a:t>
            </a:r>
          </a:p>
          <a:p>
            <a:pPr marL="485775" algn="ctr">
              <a:lnSpc>
                <a:spcPct val="200000"/>
              </a:lnSpc>
              <a:spcBef>
                <a:spcPts val="0"/>
              </a:spcBef>
            </a:pPr>
            <a:r>
              <a:rPr lang="en-US" b="1" dirty="0">
                <a:solidFill>
                  <a:srgbClr val="FF0000"/>
                </a:solidFill>
                <a:latin typeface="Arial" panose="020B0604020202020204" pitchFamily="34" charset="0"/>
                <a:cs typeface="Arial" panose="020B0604020202020204" pitchFamily="34" charset="0"/>
              </a:rPr>
              <a:t>Practice</a:t>
            </a:r>
            <a:r>
              <a:rPr lang="en-US" b="1" dirty="0">
                <a:solidFill>
                  <a:schemeClr val="tx1"/>
                </a:solidFill>
                <a:latin typeface="Arial" panose="020B0604020202020204" pitchFamily="34" charset="0"/>
                <a:cs typeface="Arial" panose="020B0604020202020204" pitchFamily="34" charset="0"/>
              </a:rPr>
              <a:t> </a:t>
            </a:r>
            <a:r>
              <a:rPr lang="en-US" b="1" i="1" dirty="0">
                <a:solidFill>
                  <a:schemeClr val="tx1"/>
                </a:solidFill>
                <a:latin typeface="Arial" panose="020B0604020202020204" pitchFamily="34" charset="0"/>
                <a:cs typeface="Arial" panose="020B0604020202020204" pitchFamily="34" charset="0"/>
              </a:rPr>
              <a:t>Healthy</a:t>
            </a:r>
            <a:r>
              <a:rPr lang="en-US" b="1" dirty="0">
                <a:solidFill>
                  <a:schemeClr val="tx1"/>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LifeStyle Behaviors </a:t>
            </a:r>
          </a:p>
          <a:p>
            <a:pPr marL="485775" algn="ctr">
              <a:lnSpc>
                <a:spcPct val="150000"/>
              </a:lnSpc>
              <a:spcBef>
                <a:spcPts val="0"/>
              </a:spcBef>
            </a:pPr>
            <a:r>
              <a:rPr lang="en-US" b="1" dirty="0">
                <a:solidFill>
                  <a:schemeClr val="tx1"/>
                </a:solidFill>
                <a:latin typeface="Arial" panose="020B0604020202020204" pitchFamily="34" charset="0"/>
                <a:cs typeface="Arial" panose="020B0604020202020204" pitchFamily="34" charset="0"/>
              </a:rPr>
              <a:t>for </a:t>
            </a:r>
          </a:p>
          <a:p>
            <a:pPr marL="485775" algn="ctr">
              <a:lnSpc>
                <a:spcPct val="150000"/>
              </a:lnSpc>
              <a:spcBef>
                <a:spcPts val="0"/>
              </a:spcBef>
            </a:pPr>
            <a:r>
              <a:rPr lang="en-US" sz="2200" b="1" u="sng" dirty="0">
                <a:solidFill>
                  <a:srgbClr val="FF0000"/>
                </a:solidFill>
                <a:latin typeface="Arial" panose="020B0604020202020204" pitchFamily="34" charset="0"/>
                <a:cs typeface="Arial" panose="020B0604020202020204" pitchFamily="34" charset="0"/>
              </a:rPr>
              <a:t>Your Lifetime</a:t>
            </a:r>
          </a:p>
          <a:p>
            <a:endParaRPr lang="en-US" dirty="0"/>
          </a:p>
        </p:txBody>
      </p:sp>
      <p:sp>
        <p:nvSpPr>
          <p:cNvPr id="4" name="Footer Placeholder 3">
            <a:extLst>
              <a:ext uri="{FF2B5EF4-FFF2-40B4-BE49-F238E27FC236}">
                <a16:creationId xmlns:a16="http://schemas.microsoft.com/office/drawing/2014/main" id="{CABD06F5-52BA-FF45-9543-C1142C339B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DD79F3-825D-E64E-AA45-37D29308C8FA}"/>
              </a:ext>
            </a:extLst>
          </p:cNvPr>
          <p:cNvSpPr>
            <a:spLocks noGrp="1"/>
          </p:cNvSpPr>
          <p:nvPr>
            <p:ph type="sldNum" sz="quarter" idx="4"/>
          </p:nvPr>
        </p:nvSpPr>
        <p:spPr/>
        <p:txBody>
          <a:bodyPr/>
          <a:lstStyle/>
          <a:p>
            <a:fld id="{2066355A-084C-D24E-9AD2-7E4FC41EA627}" type="slidenum">
              <a:rPr lang="en-US" smtClean="0"/>
              <a:pPr/>
              <a:t>6</a:t>
            </a:fld>
            <a:endParaRPr lang="en-US" dirty="0"/>
          </a:p>
        </p:txBody>
      </p:sp>
    </p:spTree>
    <p:extLst>
      <p:ext uri="{BB962C8B-B14F-4D97-AF65-F5344CB8AC3E}">
        <p14:creationId xmlns:p14="http://schemas.microsoft.com/office/powerpoint/2010/main" val="134970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3778-6519-E54A-B7D9-12C3BAE98F35}"/>
              </a:ext>
            </a:extLst>
          </p:cNvPr>
          <p:cNvSpPr>
            <a:spLocks noGrp="1"/>
          </p:cNvSpPr>
          <p:nvPr>
            <p:ph type="title"/>
          </p:nvPr>
        </p:nvSpPr>
        <p:spPr>
          <a:xfrm>
            <a:off x="0" y="254000"/>
            <a:ext cx="9218428" cy="607501"/>
          </a:xfrm>
        </p:spPr>
        <p:txBody>
          <a:bodyPr>
            <a:normAutofit fontScale="90000"/>
          </a:bodyPr>
          <a:lstStyle/>
          <a:p>
            <a:pPr algn="ctr">
              <a:lnSpc>
                <a:spcPct val="100000"/>
              </a:lnSpc>
              <a:spcBef>
                <a:spcPts val="0"/>
              </a:spcBef>
              <a:spcAft>
                <a:spcPts val="300"/>
              </a:spcAft>
            </a:pPr>
            <a:r>
              <a:rPr lang="en-US" sz="2700" dirty="0"/>
              <a:t>Primary Prevention of </a:t>
            </a:r>
            <a:r>
              <a:rPr lang="en-US" sz="2700" i="1" dirty="0">
                <a:solidFill>
                  <a:srgbClr val="FF0000"/>
                </a:solidFill>
              </a:rPr>
              <a:t>Identifiable</a:t>
            </a:r>
            <a:r>
              <a:rPr lang="en-US" sz="2700" dirty="0">
                <a:solidFill>
                  <a:srgbClr val="FF0000"/>
                </a:solidFill>
              </a:rPr>
              <a:t> </a:t>
            </a:r>
            <a:r>
              <a:rPr lang="en-US" sz="2700" i="1" dirty="0">
                <a:solidFill>
                  <a:srgbClr val="FF0000"/>
                </a:solidFill>
              </a:rPr>
              <a:t>Risks</a:t>
            </a:r>
            <a:r>
              <a:rPr lang="en-US" sz="2700" dirty="0">
                <a:solidFill>
                  <a:srgbClr val="FF0000"/>
                </a:solidFill>
              </a:rPr>
              <a:t> </a:t>
            </a:r>
            <a:r>
              <a:rPr lang="en-US" sz="2700" dirty="0">
                <a:solidFill>
                  <a:srgbClr val="843549"/>
                </a:solidFill>
              </a:rPr>
              <a:t>of</a:t>
            </a:r>
            <a:r>
              <a:rPr lang="en-US" sz="2700" dirty="0"/>
              <a:t> </a:t>
            </a:r>
            <a:r>
              <a:rPr lang="en-US" sz="2700" dirty="0">
                <a:solidFill>
                  <a:srgbClr val="FF0000"/>
                </a:solidFill>
              </a:rPr>
              <a:t>Heart Disease &amp; Stroke </a:t>
            </a:r>
            <a:br>
              <a:rPr lang="en-US" sz="2700" dirty="0"/>
            </a:br>
            <a:r>
              <a:rPr lang="en-US" sz="1800" dirty="0">
                <a:solidFill>
                  <a:schemeClr val="tx1"/>
                </a:solidFill>
              </a:rPr>
              <a:t>American Heart Association (2019)</a:t>
            </a:r>
            <a:r>
              <a:rPr lang="en-US" sz="2200" dirty="0">
                <a:solidFill>
                  <a:schemeClr val="tx1"/>
                </a:solidFill>
              </a:rPr>
              <a:t>  </a:t>
            </a:r>
            <a:br>
              <a:rPr lang="en-US" sz="2200" dirty="0">
                <a:solidFill>
                  <a:schemeClr val="tx1"/>
                </a:solidFill>
              </a:rPr>
            </a:br>
            <a:r>
              <a:rPr lang="en-US" sz="2400" dirty="0">
                <a:solidFill>
                  <a:srgbClr val="7030A0"/>
                </a:solidFill>
              </a:rPr>
              <a:t>“Life’s Simple 7”</a:t>
            </a:r>
            <a:br>
              <a:rPr lang="en-US" sz="2400" dirty="0">
                <a:solidFill>
                  <a:srgbClr val="7030A0"/>
                </a:solidFill>
              </a:rPr>
            </a:br>
            <a:endParaRPr lang="en-US" sz="2400" dirty="0">
              <a:solidFill>
                <a:srgbClr val="7030A0"/>
              </a:solidFill>
            </a:endParaRPr>
          </a:p>
        </p:txBody>
      </p:sp>
      <p:sp>
        <p:nvSpPr>
          <p:cNvPr id="3" name="Content Placeholder 2">
            <a:extLst>
              <a:ext uri="{FF2B5EF4-FFF2-40B4-BE49-F238E27FC236}">
                <a16:creationId xmlns:a16="http://schemas.microsoft.com/office/drawing/2014/main" id="{790E7D95-1286-0140-9649-4311777ADF92}"/>
              </a:ext>
            </a:extLst>
          </p:cNvPr>
          <p:cNvSpPr>
            <a:spLocks noGrp="1"/>
          </p:cNvSpPr>
          <p:nvPr>
            <p:ph idx="1"/>
          </p:nvPr>
        </p:nvSpPr>
        <p:spPr>
          <a:xfrm>
            <a:off x="891251" y="1420720"/>
            <a:ext cx="8102278" cy="4818155"/>
          </a:xfrm>
        </p:spPr>
        <p:txBody>
          <a:bodyPr/>
          <a:lstStyle/>
          <a:p>
            <a:pPr marL="457200" indent="-457200">
              <a:spcBef>
                <a:spcPts val="1080"/>
              </a:spcBef>
              <a:buFont typeface="+mj-lt"/>
              <a:buAutoNum type="arabicPeriod"/>
            </a:pPr>
            <a:r>
              <a:rPr lang="en-US" sz="1800" b="1" dirty="0">
                <a:solidFill>
                  <a:srgbClr val="7030A0"/>
                </a:solidFill>
              </a:rPr>
              <a:t>Blood Pressure (&lt; 120 / 80) </a:t>
            </a:r>
          </a:p>
          <a:p>
            <a:pPr marL="457200" indent="-457200">
              <a:spcBef>
                <a:spcPts val="1080"/>
              </a:spcBef>
              <a:buFont typeface="+mj-lt"/>
              <a:buAutoNum type="arabicPeriod"/>
            </a:pPr>
            <a:r>
              <a:rPr lang="en-US" sz="1800" b="1" dirty="0">
                <a:solidFill>
                  <a:srgbClr val="7030A0"/>
                </a:solidFill>
              </a:rPr>
              <a:t>Cholesterol (&lt;200)</a:t>
            </a:r>
          </a:p>
          <a:p>
            <a:pPr marL="457200" indent="-457200">
              <a:spcBef>
                <a:spcPts val="1080"/>
              </a:spcBef>
              <a:buFont typeface="+mj-lt"/>
              <a:buAutoNum type="arabicPeriod"/>
            </a:pPr>
            <a:r>
              <a:rPr lang="en-US" sz="1800" b="1" dirty="0">
                <a:solidFill>
                  <a:srgbClr val="7030A0"/>
                </a:solidFill>
              </a:rPr>
              <a:t>Blood Sugar (Diabetes) (&lt;100)</a:t>
            </a:r>
          </a:p>
          <a:p>
            <a:pPr marL="457200" indent="-457200">
              <a:spcBef>
                <a:spcPts val="1080"/>
              </a:spcBef>
              <a:buFont typeface="+mj-lt"/>
              <a:buAutoNum type="arabicPeriod"/>
            </a:pPr>
            <a:r>
              <a:rPr lang="en-US" sz="1800" b="1" dirty="0">
                <a:solidFill>
                  <a:srgbClr val="7030A0"/>
                </a:solidFill>
              </a:rPr>
              <a:t>Not Smoking</a:t>
            </a:r>
          </a:p>
          <a:p>
            <a:pPr marL="457200" indent="-457200">
              <a:spcBef>
                <a:spcPts val="1080"/>
              </a:spcBef>
              <a:buFont typeface="+mj-lt"/>
              <a:buAutoNum type="arabicPeriod"/>
            </a:pPr>
            <a:r>
              <a:rPr lang="en-US" sz="1800" b="1" dirty="0">
                <a:solidFill>
                  <a:srgbClr val="7030A0"/>
                </a:solidFill>
              </a:rPr>
              <a:t>Healthy Body Weight  (BMI &lt; 25) </a:t>
            </a:r>
          </a:p>
          <a:p>
            <a:pPr marL="457200" indent="-457200">
              <a:spcBef>
                <a:spcPts val="1080"/>
              </a:spcBef>
              <a:buFont typeface="+mj-lt"/>
              <a:buAutoNum type="arabicPeriod"/>
            </a:pPr>
            <a:r>
              <a:rPr lang="en-US" sz="1800" b="1" dirty="0">
                <a:solidFill>
                  <a:srgbClr val="C00000"/>
                </a:solidFill>
              </a:rPr>
              <a:t>Exercise</a:t>
            </a:r>
          </a:p>
          <a:p>
            <a:pPr marL="457200" indent="-457200">
              <a:spcBef>
                <a:spcPts val="1080"/>
              </a:spcBef>
              <a:buFont typeface="+mj-lt"/>
              <a:buAutoNum type="arabicPeriod"/>
            </a:pPr>
            <a:r>
              <a:rPr lang="en-US" sz="1800" b="1" dirty="0">
                <a:solidFill>
                  <a:srgbClr val="C00000"/>
                </a:solidFill>
              </a:rPr>
              <a:t>Healthy Nutrition</a:t>
            </a:r>
          </a:p>
          <a:p>
            <a:pPr marL="12700" indent="0">
              <a:spcBef>
                <a:spcPts val="1080"/>
              </a:spcBef>
              <a:buNone/>
            </a:pPr>
            <a:r>
              <a:rPr lang="en-US" sz="1800" b="1" dirty="0">
                <a:solidFill>
                  <a:srgbClr val="843549"/>
                </a:solidFill>
              </a:rPr>
              <a:t>➕</a:t>
            </a:r>
            <a:r>
              <a:rPr lang="en-US" sz="1800" b="1" dirty="0"/>
              <a:t>    </a:t>
            </a:r>
            <a:r>
              <a:rPr lang="en-US" sz="1800" b="1" dirty="0">
                <a:solidFill>
                  <a:srgbClr val="C00000"/>
                </a:solidFill>
              </a:rPr>
              <a:t>Adequate</a:t>
            </a:r>
            <a:r>
              <a:rPr lang="en-US" sz="1800" b="1" dirty="0">
                <a:solidFill>
                  <a:srgbClr val="00B050"/>
                </a:solidFill>
              </a:rPr>
              <a:t> </a:t>
            </a:r>
            <a:r>
              <a:rPr lang="en-US" sz="1800" b="1" dirty="0">
                <a:solidFill>
                  <a:srgbClr val="C00000"/>
                </a:solidFill>
              </a:rPr>
              <a:t>Sleep</a:t>
            </a:r>
            <a:r>
              <a:rPr lang="en-US" sz="1800" b="1" dirty="0">
                <a:solidFill>
                  <a:srgbClr val="00B050"/>
                </a:solidFill>
              </a:rPr>
              <a:t> (8 hrs. +/- 1 hr)</a:t>
            </a:r>
          </a:p>
          <a:p>
            <a:pPr marL="12700" indent="0">
              <a:spcBef>
                <a:spcPts val="1080"/>
              </a:spcBef>
              <a:buNone/>
            </a:pPr>
            <a:r>
              <a:rPr lang="en-US" sz="1800" b="1" dirty="0">
                <a:solidFill>
                  <a:srgbClr val="00B050"/>
                </a:solidFill>
              </a:rPr>
              <a:t>➕    </a:t>
            </a:r>
            <a:r>
              <a:rPr lang="en-US" sz="1800" b="1" dirty="0">
                <a:solidFill>
                  <a:srgbClr val="C00000"/>
                </a:solidFill>
              </a:rPr>
              <a:t>Stress Management  w/  Daily Meditation</a:t>
            </a:r>
          </a:p>
          <a:p>
            <a:pPr marL="12700" indent="0">
              <a:spcBef>
                <a:spcPts val="1080"/>
              </a:spcBef>
              <a:spcAft>
                <a:spcPts val="600"/>
              </a:spcAft>
              <a:buNone/>
            </a:pPr>
            <a:r>
              <a:rPr lang="en-US" sz="1800" b="1" dirty="0">
                <a:solidFill>
                  <a:srgbClr val="843549"/>
                </a:solidFill>
              </a:rPr>
              <a:t>➕   </a:t>
            </a:r>
            <a:r>
              <a:rPr lang="en-US" sz="1800" b="1" dirty="0">
                <a:solidFill>
                  <a:srgbClr val="C00000"/>
                </a:solidFill>
              </a:rPr>
              <a:t>Socially Engaged</a:t>
            </a:r>
          </a:p>
          <a:p>
            <a:pPr marL="401638" lvl="1" indent="-388938">
              <a:spcBef>
                <a:spcPts val="0"/>
              </a:spcBef>
              <a:buNone/>
            </a:pPr>
            <a:r>
              <a:rPr lang="en-US" sz="1800" b="1" dirty="0">
                <a:solidFill>
                  <a:srgbClr val="843549"/>
                </a:solidFill>
              </a:rPr>
              <a:t>➕   </a:t>
            </a:r>
            <a:r>
              <a:rPr lang="en-US" sz="1600" b="1" dirty="0"/>
              <a:t>AND</a:t>
            </a:r>
            <a:r>
              <a:rPr lang="en-US" sz="1800" b="1" dirty="0">
                <a:solidFill>
                  <a:srgbClr val="843549"/>
                </a:solidFill>
              </a:rPr>
              <a:t> - </a:t>
            </a:r>
            <a:r>
              <a:rPr lang="en-US" sz="1800" b="1" dirty="0">
                <a:solidFill>
                  <a:srgbClr val="002060"/>
                </a:solidFill>
                <a:latin typeface="Arial" panose="020B0604020202020204" pitchFamily="34" charset="0"/>
                <a:cs typeface="Arial" panose="020B0604020202020204" pitchFamily="34" charset="0"/>
              </a:rPr>
              <a:t>If you are a woman </a:t>
            </a:r>
            <a:r>
              <a:rPr lang="en-US" sz="1800" b="1" i="1" dirty="0">
                <a:solidFill>
                  <a:srgbClr val="002060"/>
                </a:solidFill>
                <a:latin typeface="Arial" panose="020B0604020202020204" pitchFamily="34" charset="0"/>
                <a:cs typeface="Arial" panose="020B0604020202020204" pitchFamily="34" charset="0"/>
              </a:rPr>
              <a:t>aged 45 and over</a:t>
            </a:r>
            <a:r>
              <a:rPr lang="en-US" sz="1800" b="1" dirty="0">
                <a:solidFill>
                  <a:srgbClr val="002060"/>
                </a:solidFill>
                <a:latin typeface="Arial" panose="020B0604020202020204" pitchFamily="34" charset="0"/>
                <a:cs typeface="Arial" panose="020B0604020202020204" pitchFamily="34" charset="0"/>
              </a:rPr>
              <a:t>, understand the important role of </a:t>
            </a:r>
            <a:r>
              <a:rPr lang="en-US" sz="1800" b="1" dirty="0">
                <a:solidFill>
                  <a:srgbClr val="C00000"/>
                </a:solidFill>
                <a:latin typeface="Arial" panose="020B0604020202020204" pitchFamily="34" charset="0"/>
                <a:cs typeface="Arial" panose="020B0604020202020204" pitchFamily="34" charset="0"/>
              </a:rPr>
              <a:t>Estrogen</a:t>
            </a:r>
            <a:r>
              <a:rPr lang="en-US" sz="1800" b="1" dirty="0">
                <a:solidFill>
                  <a:srgbClr val="002060"/>
                </a:solidFill>
                <a:latin typeface="Arial" panose="020B0604020202020204" pitchFamily="34" charset="0"/>
                <a:cs typeface="Arial" panose="020B0604020202020204" pitchFamily="34" charset="0"/>
              </a:rPr>
              <a:t> in </a:t>
            </a:r>
            <a:r>
              <a:rPr lang="en-US" sz="1800" b="1" i="1" dirty="0">
                <a:solidFill>
                  <a:srgbClr val="002060"/>
                </a:solidFill>
                <a:latin typeface="Arial" panose="020B0604020202020204" pitchFamily="34" charset="0"/>
                <a:cs typeface="Arial" panose="020B0604020202020204" pitchFamily="34" charset="0"/>
              </a:rPr>
              <a:t>Reducing</a:t>
            </a:r>
            <a:r>
              <a:rPr lang="en-US" sz="1800" b="1" dirty="0">
                <a:solidFill>
                  <a:srgbClr val="002060"/>
                </a:solidFill>
                <a:latin typeface="Arial" panose="020B0604020202020204" pitchFamily="34" charset="0"/>
                <a:cs typeface="Arial" panose="020B0604020202020204" pitchFamily="34" charset="0"/>
              </a:rPr>
              <a:t> Your Risks?</a:t>
            </a:r>
          </a:p>
          <a:p>
            <a:pPr marL="0" indent="9525">
              <a:spcBef>
                <a:spcPts val="1080"/>
              </a:spcBef>
              <a:buNone/>
            </a:pPr>
            <a:endParaRPr lang="en-US" b="1" dirty="0">
              <a:solidFill>
                <a:srgbClr val="00B050"/>
              </a:solidFill>
            </a:endParaRPr>
          </a:p>
        </p:txBody>
      </p:sp>
      <p:sp>
        <p:nvSpPr>
          <p:cNvPr id="4" name="Footer Placeholder 3">
            <a:extLst>
              <a:ext uri="{FF2B5EF4-FFF2-40B4-BE49-F238E27FC236}">
                <a16:creationId xmlns:a16="http://schemas.microsoft.com/office/drawing/2014/main" id="{4F4FE7C8-EAA3-9846-9B3D-878BF659B6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A916B-3450-B949-BE11-36F6B1D8E7DB}"/>
              </a:ext>
            </a:extLst>
          </p:cNvPr>
          <p:cNvSpPr>
            <a:spLocks noGrp="1"/>
          </p:cNvSpPr>
          <p:nvPr>
            <p:ph type="sldNum" sz="quarter" idx="4"/>
          </p:nvPr>
        </p:nvSpPr>
        <p:spPr/>
        <p:txBody>
          <a:bodyPr/>
          <a:lstStyle/>
          <a:p>
            <a:fld id="{2066355A-084C-D24E-9AD2-7E4FC41EA627}" type="slidenum">
              <a:rPr lang="en-US" smtClean="0"/>
              <a:pPr/>
              <a:t>7</a:t>
            </a:fld>
            <a:endParaRPr lang="en-US" dirty="0"/>
          </a:p>
        </p:txBody>
      </p:sp>
    </p:spTree>
    <p:extLst>
      <p:ext uri="{BB962C8B-B14F-4D97-AF65-F5344CB8AC3E}">
        <p14:creationId xmlns:p14="http://schemas.microsoft.com/office/powerpoint/2010/main" val="37843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4475" y="148590"/>
            <a:ext cx="8668870" cy="1424858"/>
          </a:xfrm>
        </p:spPr>
        <p:txBody>
          <a:bodyPr>
            <a:normAutofit/>
          </a:bodyPr>
          <a:lstStyle/>
          <a:p>
            <a:pPr algn="ctr">
              <a:lnSpc>
                <a:spcPct val="150000"/>
              </a:lnSpc>
            </a:pPr>
            <a:r>
              <a:rPr lang="en-US" sz="2400" dirty="0"/>
              <a:t>Despite Recent Advances in CVD Management –</a:t>
            </a:r>
            <a:r>
              <a:rPr lang="en-US" sz="2800" dirty="0"/>
              <a:t> </a:t>
            </a:r>
            <a:br>
              <a:rPr lang="en-US" sz="2800" dirty="0"/>
            </a:br>
            <a:r>
              <a:rPr lang="en-US" sz="2400" dirty="0"/>
              <a:t>Improvement in Risk Reduction is Needed</a:t>
            </a:r>
          </a:p>
        </p:txBody>
      </p:sp>
      <p:sp>
        <p:nvSpPr>
          <p:cNvPr id="6" name="Content Placeholder 5"/>
          <p:cNvSpPr>
            <a:spLocks noGrp="1"/>
          </p:cNvSpPr>
          <p:nvPr>
            <p:ph sz="half" idx="1"/>
          </p:nvPr>
        </p:nvSpPr>
        <p:spPr>
          <a:xfrm>
            <a:off x="160021" y="1573449"/>
            <a:ext cx="6325234" cy="4665426"/>
          </a:xfrm>
        </p:spPr>
        <p:txBody>
          <a:bodyPr/>
          <a:lstStyle/>
          <a:p>
            <a:endParaRPr lang="en-US" dirty="0"/>
          </a:p>
          <a:p>
            <a:endParaRPr lang="en-US" dirty="0"/>
          </a:p>
          <a:p>
            <a:r>
              <a:rPr lang="en-US" dirty="0"/>
              <a:t>Cardiovascular disease (CVD) is the leading cause of death in U.S.</a:t>
            </a:r>
          </a:p>
          <a:p>
            <a:pPr marL="0" indent="0">
              <a:buNone/>
            </a:pPr>
            <a:endParaRPr lang="en-US" dirty="0"/>
          </a:p>
          <a:p>
            <a:r>
              <a:rPr lang="en-US" dirty="0"/>
              <a:t>Despite guideline-driven health care, CVD still accounts for over </a:t>
            </a:r>
            <a:r>
              <a:rPr lang="en-US" dirty="0">
                <a:solidFill>
                  <a:srgbClr val="FF0000"/>
                </a:solidFill>
              </a:rPr>
              <a:t>33% of all deaths </a:t>
            </a:r>
            <a:r>
              <a:rPr lang="en-US" dirty="0"/>
              <a:t>in both men and women</a:t>
            </a:r>
            <a:r>
              <a:rPr lang="en-US" baseline="30000" dirty="0"/>
              <a:t>1</a:t>
            </a:r>
            <a:r>
              <a:rPr lang="en-US" dirty="0"/>
              <a:t> </a:t>
            </a:r>
          </a:p>
          <a:p>
            <a:endParaRPr lang="en-US" sz="2400" dirty="0"/>
          </a:p>
          <a:p>
            <a:r>
              <a:rPr lang="en-US" b="1" dirty="0">
                <a:solidFill>
                  <a:srgbClr val="FF0000"/>
                </a:solidFill>
              </a:rPr>
              <a:t>50% </a:t>
            </a:r>
            <a:r>
              <a:rPr lang="en-US" dirty="0">
                <a:solidFill>
                  <a:srgbClr val="FF0000"/>
                </a:solidFill>
              </a:rPr>
              <a:t>of men &amp; women who have a heart attack have a </a:t>
            </a:r>
            <a:r>
              <a:rPr lang="en-US" u="sng" dirty="0">
                <a:solidFill>
                  <a:srgbClr val="FF0000"/>
                </a:solidFill>
              </a:rPr>
              <a:t>normal</a:t>
            </a:r>
            <a:r>
              <a:rPr lang="en-US" dirty="0">
                <a:solidFill>
                  <a:srgbClr val="FF0000"/>
                </a:solidFill>
              </a:rPr>
              <a:t> total LDL cholesterol</a:t>
            </a:r>
            <a:r>
              <a:rPr lang="en-US" baseline="30000" dirty="0">
                <a:solidFill>
                  <a:srgbClr val="FF0000"/>
                </a:solidFill>
              </a:rPr>
              <a:t>3</a:t>
            </a:r>
            <a:r>
              <a:rPr lang="en-US" dirty="0">
                <a:solidFill>
                  <a:srgbClr val="FF0000"/>
                </a:solidFill>
              </a:rPr>
              <a:t> </a:t>
            </a:r>
          </a:p>
          <a:p>
            <a:endParaRPr lang="en-US" dirty="0"/>
          </a:p>
        </p:txBody>
      </p:sp>
      <p:pic>
        <p:nvPicPr>
          <p:cNvPr id="22" name="Content Placeholder 21" descr="heart and stethoscope.png"/>
          <p:cNvPicPr>
            <a:picLocks noGrp="1" noChangeAspect="1"/>
          </p:cNvPicPr>
          <p:nvPr>
            <p:ph sz="half" idx="2"/>
          </p:nvPr>
        </p:nvPicPr>
        <p:blipFill>
          <a:blip r:embed="rId3"/>
          <a:stretch>
            <a:fillRect/>
          </a:stretch>
        </p:blipFill>
        <p:spPr>
          <a:xfrm>
            <a:off x="6644191" y="1573449"/>
            <a:ext cx="2255334" cy="4016932"/>
          </a:xfrm>
        </p:spPr>
      </p:pic>
      <p:sp>
        <p:nvSpPr>
          <p:cNvPr id="4" name="Slide Number Placeholder 3"/>
          <p:cNvSpPr>
            <a:spLocks noGrp="1"/>
          </p:cNvSpPr>
          <p:nvPr>
            <p:ph type="sldNum" sz="quarter" idx="4"/>
          </p:nvPr>
        </p:nvSpPr>
        <p:spPr/>
        <p:txBody>
          <a:bodyPr/>
          <a:lstStyle/>
          <a:p>
            <a:fld id="{2066355A-084C-D24E-9AD2-7E4FC41EA627}" type="slidenum">
              <a:rPr lang="en-US" smtClean="0"/>
              <a:pPr/>
              <a:t>8</a:t>
            </a:fld>
            <a:endParaRPr lang="en-US" dirty="0"/>
          </a:p>
        </p:txBody>
      </p:sp>
      <p:sp>
        <p:nvSpPr>
          <p:cNvPr id="3" name="Footer Placeholder 2"/>
          <p:cNvSpPr>
            <a:spLocks noGrp="1"/>
          </p:cNvSpPr>
          <p:nvPr>
            <p:ph type="ftr" sz="quarter" idx="4294967295"/>
          </p:nvPr>
        </p:nvSpPr>
        <p:spPr>
          <a:xfrm>
            <a:off x="244475" y="6238875"/>
            <a:ext cx="2964392" cy="365125"/>
          </a:xfrm>
          <a:prstGeom prst="rect">
            <a:avLst/>
          </a:prstGeom>
        </p:spPr>
        <p:txBody>
          <a:bodyPr/>
          <a:lstStyle/>
          <a:p>
            <a:endParaRPr lang="en-US" sz="800" dirty="0"/>
          </a:p>
        </p:txBody>
      </p:sp>
      <p:sp>
        <p:nvSpPr>
          <p:cNvPr id="2" name="Rectangle 1"/>
          <p:cNvSpPr/>
          <p:nvPr/>
        </p:nvSpPr>
        <p:spPr>
          <a:xfrm>
            <a:off x="71718" y="5590381"/>
            <a:ext cx="8668870" cy="707886"/>
          </a:xfrm>
          <a:prstGeom prst="rect">
            <a:avLst/>
          </a:prstGeom>
        </p:spPr>
        <p:txBody>
          <a:bodyPr wrap="square">
            <a:spAutoFit/>
          </a:bodyPr>
          <a:lstStyle/>
          <a:p>
            <a:pPr marL="228600" indent="-228600">
              <a:buFont typeface="+mj-lt"/>
              <a:buAutoNum type="arabicPeriod"/>
            </a:pPr>
            <a:r>
              <a:rPr lang="en-US" sz="800" dirty="0">
                <a:latin typeface="+mj-lt"/>
                <a:ea typeface="Calibri" panose="020F0502020204030204" pitchFamily="34" charset="0"/>
                <a:cs typeface="Times New Roman" panose="02020603050405020304" pitchFamily="18" charset="0"/>
              </a:rPr>
              <a:t>Mozaffarian D, Benjamin EJ, Go AS, et al. Heart disease and stroke statistics – 2015 update: a report from the American Heart Association. </a:t>
            </a:r>
            <a:r>
              <a:rPr lang="en-US" sz="800" i="1" dirty="0">
                <a:latin typeface="+mj-lt"/>
                <a:ea typeface="Calibri" panose="020F0502020204030204" pitchFamily="34" charset="0"/>
                <a:cs typeface="Times New Roman" panose="02020603050405020304" pitchFamily="18" charset="0"/>
              </a:rPr>
              <a:t>Circulation</a:t>
            </a:r>
            <a:r>
              <a:rPr lang="en-US" sz="800" dirty="0">
                <a:latin typeface="+mj-lt"/>
                <a:ea typeface="Calibri" panose="020F0502020204030204" pitchFamily="34" charset="0"/>
                <a:cs typeface="Times New Roman" panose="02020603050405020304" pitchFamily="18" charset="0"/>
              </a:rPr>
              <a:t>. 2015;131(4)e29-e322.</a:t>
            </a:r>
          </a:p>
          <a:p>
            <a:pPr marL="228600" indent="-228600">
              <a:buFont typeface="+mj-lt"/>
              <a:buAutoNum type="arabicPeriod"/>
            </a:pPr>
            <a:r>
              <a:rPr lang="en-US" sz="800" dirty="0"/>
              <a:t>Sachdeva A, Cannon CP, Deedwania PC, et al. Lipid levels in patients hospitalized with coronary artery disease: an analysis of 136,905 hospitalizations in Get With The Guidelines.  </a:t>
            </a:r>
            <a:r>
              <a:rPr lang="en-US" sz="800" i="1" dirty="0"/>
              <a:t>Am Heart J</a:t>
            </a:r>
            <a:r>
              <a:rPr lang="en-US" sz="800" dirty="0"/>
              <a:t>. 2009;157:111-117.e2. </a:t>
            </a:r>
          </a:p>
          <a:p>
            <a:r>
              <a:rPr lang="en-US" sz="800" dirty="0"/>
              <a:t>3.     </a:t>
            </a:r>
            <a:r>
              <a:rPr lang="en-US" sz="800" u="sng" dirty="0"/>
              <a:t>http://www.nlm.nih.gov/medlineplus/images/heart.jpg </a:t>
            </a:r>
          </a:p>
          <a:p>
            <a:pPr marL="228600" indent="-228600">
              <a:buFont typeface="+mj-lt"/>
              <a:buAutoNum type="arabicPeriod"/>
            </a:pPr>
            <a:endParaRPr lang="en-US" sz="800" dirty="0">
              <a:latin typeface="+mj-lt"/>
            </a:endParaRPr>
          </a:p>
        </p:txBody>
      </p:sp>
    </p:spTree>
    <p:extLst>
      <p:ext uri="{BB962C8B-B14F-4D97-AF65-F5344CB8AC3E}">
        <p14:creationId xmlns:p14="http://schemas.microsoft.com/office/powerpoint/2010/main" val="269454480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F4B5-EC18-BB44-AECD-50C5DDF58A2D}"/>
              </a:ext>
            </a:extLst>
          </p:cNvPr>
          <p:cNvSpPr>
            <a:spLocks noGrp="1"/>
          </p:cNvSpPr>
          <p:nvPr>
            <p:ph type="title"/>
          </p:nvPr>
        </p:nvSpPr>
        <p:spPr>
          <a:xfrm>
            <a:off x="244475" y="225425"/>
            <a:ext cx="8655050" cy="699861"/>
          </a:xfrm>
        </p:spPr>
        <p:txBody>
          <a:bodyPr>
            <a:normAutofit/>
          </a:bodyPr>
          <a:lstStyle/>
          <a:p>
            <a:pPr algn="ctr">
              <a:lnSpc>
                <a:spcPct val="150000"/>
              </a:lnSpc>
            </a:pPr>
            <a:r>
              <a:rPr lang="en-US" sz="2400" dirty="0"/>
              <a:t>What Actually Causes a ‘Heart Attack’?</a:t>
            </a:r>
          </a:p>
        </p:txBody>
      </p:sp>
      <p:sp>
        <p:nvSpPr>
          <p:cNvPr id="3" name="Slide Number Placeholder 2">
            <a:extLst>
              <a:ext uri="{FF2B5EF4-FFF2-40B4-BE49-F238E27FC236}">
                <a16:creationId xmlns:a16="http://schemas.microsoft.com/office/drawing/2014/main" id="{11942203-28B2-6942-B2ED-BF824577FC96}"/>
              </a:ext>
            </a:extLst>
          </p:cNvPr>
          <p:cNvSpPr>
            <a:spLocks noGrp="1"/>
          </p:cNvSpPr>
          <p:nvPr>
            <p:ph type="sldNum" sz="quarter" idx="12"/>
          </p:nvPr>
        </p:nvSpPr>
        <p:spPr/>
        <p:txBody>
          <a:bodyPr/>
          <a:lstStyle/>
          <a:p>
            <a:pPr algn="l">
              <a:defRPr/>
            </a:pPr>
            <a:fld id="{02A49CFF-BFD4-4EFB-8C79-EE8A997D0F2A}" type="slidenum">
              <a:rPr lang="en-US" smtClean="0"/>
              <a:pPr algn="l">
                <a:defRPr/>
              </a:pPr>
              <a:t>9</a:t>
            </a:fld>
            <a:endParaRPr lang="en-US" dirty="0"/>
          </a:p>
        </p:txBody>
      </p:sp>
      <p:sp>
        <p:nvSpPr>
          <p:cNvPr id="4" name="Footer Placeholder 3">
            <a:extLst>
              <a:ext uri="{FF2B5EF4-FFF2-40B4-BE49-F238E27FC236}">
                <a16:creationId xmlns:a16="http://schemas.microsoft.com/office/drawing/2014/main" id="{EFDBF7F1-D3A3-F549-9838-92FE912D0131}"/>
              </a:ext>
            </a:extLst>
          </p:cNvPr>
          <p:cNvSpPr>
            <a:spLocks noGrp="1"/>
          </p:cNvSpPr>
          <p:nvPr>
            <p:ph type="ftr" sz="quarter" idx="3"/>
          </p:nvPr>
        </p:nvSpPr>
        <p:spPr/>
        <p:txBody>
          <a:bodyPr/>
          <a:lstStyle/>
          <a:p>
            <a:endParaRPr lang="en-US" dirty="0"/>
          </a:p>
        </p:txBody>
      </p:sp>
      <p:sp>
        <p:nvSpPr>
          <p:cNvPr id="8" name="Rectangle 7">
            <a:extLst>
              <a:ext uri="{FF2B5EF4-FFF2-40B4-BE49-F238E27FC236}">
                <a16:creationId xmlns:a16="http://schemas.microsoft.com/office/drawing/2014/main" id="{6255771D-DAC6-F14F-AB5C-9565DFF2B461}"/>
              </a:ext>
            </a:extLst>
          </p:cNvPr>
          <p:cNvSpPr/>
          <p:nvPr/>
        </p:nvSpPr>
        <p:spPr>
          <a:xfrm>
            <a:off x="114844" y="964559"/>
            <a:ext cx="8632371" cy="5456878"/>
          </a:xfrm>
          <a:prstGeom prst="rect">
            <a:avLst/>
          </a:prstGeom>
        </p:spPr>
        <p:txBody>
          <a:bodyPr wrap="square">
            <a:spAutoFit/>
          </a:bodyPr>
          <a:lstStyle/>
          <a:p>
            <a:pPr marL="285750" indent="-285750">
              <a:lnSpc>
                <a:spcPct val="130000"/>
              </a:lnSpc>
              <a:buFont typeface="Wingdings" charset="2"/>
              <a:buChar char="u"/>
              <a:tabLst>
                <a:tab pos="336550" algn="l"/>
              </a:tabLst>
              <a:defRPr/>
            </a:pPr>
            <a:r>
              <a:rPr lang="en-US" sz="2000" b="1" dirty="0">
                <a:solidFill>
                  <a:srgbClr val="843549"/>
                </a:solidFill>
              </a:rPr>
              <a:t> </a:t>
            </a:r>
            <a:r>
              <a:rPr lang="en-US" sz="2000" b="1" dirty="0">
                <a:solidFill>
                  <a:srgbClr val="002060"/>
                </a:solidFill>
              </a:rPr>
              <a:t>CVD starts with </a:t>
            </a:r>
            <a:r>
              <a:rPr lang="en-US" sz="2200" b="1" dirty="0">
                <a:solidFill>
                  <a:srgbClr val="FF0000"/>
                </a:solidFill>
              </a:rPr>
              <a:t>Inflammation</a:t>
            </a:r>
            <a:r>
              <a:rPr lang="en-US" sz="2000" b="1" dirty="0">
                <a:solidFill>
                  <a:srgbClr val="843549"/>
                </a:solidFill>
              </a:rPr>
              <a:t> </a:t>
            </a:r>
            <a:r>
              <a:rPr lang="en-US" sz="2000" b="1" dirty="0"/>
              <a:t>within the </a:t>
            </a:r>
            <a:r>
              <a:rPr lang="en-US" sz="2000" b="1" dirty="0">
                <a:solidFill>
                  <a:srgbClr val="FF0000"/>
                </a:solidFill>
              </a:rPr>
              <a:t>endothelium</a:t>
            </a:r>
            <a:r>
              <a:rPr lang="en-US" sz="2000" b="1" dirty="0"/>
              <a:t> of the artery</a:t>
            </a:r>
          </a:p>
          <a:p>
            <a:pPr marL="342900" indent="-342900">
              <a:lnSpc>
                <a:spcPct val="200000"/>
              </a:lnSpc>
              <a:buFont typeface="Wingdings" pitchFamily="2" charset="2"/>
              <a:buChar char="u"/>
              <a:defRPr/>
            </a:pPr>
            <a:endParaRPr lang="en-US" sz="2000" b="1" dirty="0">
              <a:solidFill>
                <a:srgbClr val="002060"/>
              </a:solidFill>
            </a:endParaRPr>
          </a:p>
          <a:p>
            <a:pPr marL="342900" indent="-342900">
              <a:lnSpc>
                <a:spcPct val="200000"/>
              </a:lnSpc>
              <a:buFont typeface="Wingdings" pitchFamily="2" charset="2"/>
              <a:buChar char="u"/>
              <a:defRPr/>
            </a:pPr>
            <a:endParaRPr lang="en-US" sz="2000" b="1" dirty="0">
              <a:solidFill>
                <a:srgbClr val="002060"/>
              </a:solidFill>
            </a:endParaRPr>
          </a:p>
          <a:p>
            <a:pPr>
              <a:lnSpc>
                <a:spcPct val="200000"/>
              </a:lnSpc>
              <a:defRPr/>
            </a:pPr>
            <a:endParaRPr lang="en-US" sz="2000" b="1" dirty="0">
              <a:solidFill>
                <a:srgbClr val="002060"/>
              </a:solidFill>
            </a:endParaRPr>
          </a:p>
          <a:p>
            <a:pPr marL="342900" indent="-342900">
              <a:lnSpc>
                <a:spcPct val="200000"/>
              </a:lnSpc>
              <a:buFont typeface="Wingdings" pitchFamily="2" charset="2"/>
              <a:buChar char="u"/>
              <a:defRPr/>
            </a:pPr>
            <a:r>
              <a:rPr lang="en-US" sz="2000" b="1" dirty="0">
                <a:solidFill>
                  <a:srgbClr val="FF0000"/>
                </a:solidFill>
              </a:rPr>
              <a:t>Plaque</a:t>
            </a:r>
            <a:r>
              <a:rPr lang="en-US" sz="2000" b="1" dirty="0">
                <a:solidFill>
                  <a:srgbClr val="843549"/>
                </a:solidFill>
              </a:rPr>
              <a:t> </a:t>
            </a:r>
            <a:r>
              <a:rPr lang="en-US" sz="2000" b="1" dirty="0">
                <a:solidFill>
                  <a:srgbClr val="002060"/>
                </a:solidFill>
              </a:rPr>
              <a:t>is formed when LDL C</a:t>
            </a:r>
            <a:r>
              <a:rPr lang="en-US" sz="2000" b="1" dirty="0"/>
              <a:t>holesterol enters the inflamed area</a:t>
            </a:r>
          </a:p>
          <a:p>
            <a:pPr>
              <a:defRPr/>
            </a:pPr>
            <a:endParaRPr lang="en-US" sz="2000" b="1" dirty="0"/>
          </a:p>
          <a:p>
            <a:pPr marL="285750" indent="-285750">
              <a:buFont typeface="Wingdings" charset="2"/>
              <a:buChar char="u"/>
              <a:defRPr/>
            </a:pPr>
            <a:endParaRPr lang="en-US" sz="2000" b="1" dirty="0"/>
          </a:p>
          <a:p>
            <a:pPr marL="285750" indent="-285750">
              <a:buFont typeface="Wingdings" charset="2"/>
              <a:buChar char="u"/>
              <a:defRPr/>
            </a:pPr>
            <a:endParaRPr lang="en-US" sz="2000" b="1" dirty="0"/>
          </a:p>
          <a:p>
            <a:pPr marL="285750" indent="-285750">
              <a:buFont typeface="Wingdings" charset="2"/>
              <a:buChar char="u"/>
              <a:defRPr/>
            </a:pPr>
            <a:endParaRPr lang="en-US" sz="2000" b="1" dirty="0"/>
          </a:p>
          <a:p>
            <a:pPr marL="285750" indent="-285750">
              <a:buFont typeface="Wingdings" charset="2"/>
              <a:buChar char="u"/>
              <a:defRPr/>
            </a:pPr>
            <a:endParaRPr lang="en-US" sz="2000" b="1" dirty="0"/>
          </a:p>
          <a:p>
            <a:pPr marL="285750" indent="-285750">
              <a:buFont typeface="Wingdings" charset="2"/>
              <a:buChar char="u"/>
              <a:defRPr/>
            </a:pPr>
            <a:endParaRPr lang="en-US" sz="2000" b="1" dirty="0"/>
          </a:p>
          <a:p>
            <a:pPr marL="285750" indent="-285750">
              <a:buFont typeface="Wingdings" charset="2"/>
              <a:buChar char="u"/>
              <a:defRPr/>
            </a:pPr>
            <a:r>
              <a:rPr lang="en-US" sz="2000" b="1" dirty="0">
                <a:solidFill>
                  <a:srgbClr val="002060"/>
                </a:solidFill>
              </a:rPr>
              <a:t>Result: </a:t>
            </a:r>
            <a:r>
              <a:rPr lang="en-US" sz="2000" b="1" dirty="0">
                <a:solidFill>
                  <a:srgbClr val="FF0000"/>
                </a:solidFill>
              </a:rPr>
              <a:t>“Atherosclerosis” </a:t>
            </a:r>
            <a:r>
              <a:rPr lang="en-US" sz="2000" b="1" dirty="0"/>
              <a:t>– an </a:t>
            </a:r>
            <a:r>
              <a:rPr lang="en-US" sz="2000" b="1" dirty="0">
                <a:solidFill>
                  <a:srgbClr val="FF0000"/>
                </a:solidFill>
              </a:rPr>
              <a:t>inflammatory d</a:t>
            </a:r>
            <a:r>
              <a:rPr lang="en-US" sz="2000" b="1" dirty="0">
                <a:solidFill>
                  <a:srgbClr val="843549"/>
                </a:solidFill>
              </a:rPr>
              <a:t>isease </a:t>
            </a:r>
            <a:r>
              <a:rPr lang="en-US" sz="2000" b="1" dirty="0"/>
              <a:t>of arteries</a:t>
            </a:r>
            <a:endParaRPr lang="en-US" sz="2000" b="1" dirty="0">
              <a:solidFill>
                <a:srgbClr val="843549"/>
              </a:solidFill>
            </a:endParaRPr>
          </a:p>
          <a:p>
            <a:pPr>
              <a:defRPr/>
            </a:pPr>
            <a:endParaRPr lang="en-US" sz="2000" b="1" dirty="0"/>
          </a:p>
        </p:txBody>
      </p:sp>
      <p:pic>
        <p:nvPicPr>
          <p:cNvPr id="5" name="Picture 4">
            <a:extLst>
              <a:ext uri="{FF2B5EF4-FFF2-40B4-BE49-F238E27FC236}">
                <a16:creationId xmlns:a16="http://schemas.microsoft.com/office/drawing/2014/main" id="{64C868F0-A307-C340-AF15-190E23876185}"/>
              </a:ext>
            </a:extLst>
          </p:cNvPr>
          <p:cNvPicPr>
            <a:picLocks noChangeAspect="1"/>
          </p:cNvPicPr>
          <p:nvPr/>
        </p:nvPicPr>
        <p:blipFill>
          <a:blip r:embed="rId3"/>
          <a:stretch>
            <a:fillRect/>
          </a:stretch>
        </p:blipFill>
        <p:spPr>
          <a:xfrm>
            <a:off x="3364230" y="1508760"/>
            <a:ext cx="2133600" cy="1920240"/>
          </a:xfrm>
          <a:prstGeom prst="rect">
            <a:avLst/>
          </a:prstGeom>
        </p:spPr>
      </p:pic>
      <p:pic>
        <p:nvPicPr>
          <p:cNvPr id="6" name="Picture 5">
            <a:extLst>
              <a:ext uri="{FF2B5EF4-FFF2-40B4-BE49-F238E27FC236}">
                <a16:creationId xmlns:a16="http://schemas.microsoft.com/office/drawing/2014/main" id="{015F605B-A95A-7A4B-8C07-0AF1CAB7D7B6}"/>
              </a:ext>
            </a:extLst>
          </p:cNvPr>
          <p:cNvPicPr>
            <a:picLocks noChangeAspect="1"/>
          </p:cNvPicPr>
          <p:nvPr/>
        </p:nvPicPr>
        <p:blipFill>
          <a:blip r:embed="rId4"/>
          <a:stretch>
            <a:fillRect/>
          </a:stretch>
        </p:blipFill>
        <p:spPr>
          <a:xfrm>
            <a:off x="3364230" y="4011930"/>
            <a:ext cx="1780115" cy="1668780"/>
          </a:xfrm>
          <a:prstGeom prst="rect">
            <a:avLst/>
          </a:prstGeom>
        </p:spPr>
      </p:pic>
    </p:spTree>
    <p:extLst>
      <p:ext uri="{BB962C8B-B14F-4D97-AF65-F5344CB8AC3E}">
        <p14:creationId xmlns:p14="http://schemas.microsoft.com/office/powerpoint/2010/main" val="17220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oston Heart Diagnostics">
      <a:dk1>
        <a:sysClr val="windowText" lastClr="000000"/>
      </a:dk1>
      <a:lt1>
        <a:sysClr val="window" lastClr="FFFFFF"/>
      </a:lt1>
      <a:dk2>
        <a:srgbClr val="843549"/>
      </a:dk2>
      <a:lt2>
        <a:srgbClr val="F4F1F0"/>
      </a:lt2>
      <a:accent1>
        <a:srgbClr val="843549"/>
      </a:accent1>
      <a:accent2>
        <a:srgbClr val="A49791"/>
      </a:accent2>
      <a:accent3>
        <a:srgbClr val="6C953C"/>
      </a:accent3>
      <a:accent4>
        <a:srgbClr val="E57200"/>
      </a:accent4>
      <a:accent5>
        <a:srgbClr val="A65C53"/>
      </a:accent5>
      <a:accent6>
        <a:srgbClr val="C7BCB7"/>
      </a:accent6>
      <a:hlink>
        <a:srgbClr val="8FA872"/>
      </a:hlink>
      <a:folHlink>
        <a:srgbClr val="F79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103228</TotalTime>
  <Words>5828</Words>
  <Application>Microsoft Macintosh PowerPoint</Application>
  <PresentationFormat>On-screen Show (4:3)</PresentationFormat>
  <Paragraphs>738</Paragraphs>
  <Slides>52</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 Unicode MS</vt:lpstr>
      <vt:lpstr>.Apple Color Emoji UI</vt:lpstr>
      <vt:lpstr>.Lucida Grande UI Regular</vt:lpstr>
      <vt:lpstr>Arial</vt:lpstr>
      <vt:lpstr>Arial Narrow</vt:lpstr>
      <vt:lpstr>Calibri</vt:lpstr>
      <vt:lpstr>Courier New</vt:lpstr>
      <vt:lpstr>Lucida Grande</vt:lpstr>
      <vt:lpstr>Söhne</vt:lpstr>
      <vt:lpstr>Wingdings</vt:lpstr>
      <vt:lpstr>Office Theme</vt:lpstr>
      <vt:lpstr> The Impact of Menopause and the  Role of Estrogen in CVD  </vt:lpstr>
      <vt:lpstr>Growing Crisis in Healthcare in U.S.  WHY? Population Aged 65 and Over is Growing Rapidly</vt:lpstr>
      <vt:lpstr> Top 11 Leading Causes of Death in the US  2021</vt:lpstr>
      <vt:lpstr>Underlying Cause of Majority of Top 11 Diseases  INFLAMMATION </vt:lpstr>
      <vt:lpstr>On a Personal Level What is your Goal for a Healthy Life?</vt:lpstr>
      <vt:lpstr>What is the Secret to Living Well? What I tell my patients:</vt:lpstr>
      <vt:lpstr>Primary Prevention of Identifiable Risks of Heart Disease &amp; Stroke  American Heart Association (2019)   “Life’s Simple 7” </vt:lpstr>
      <vt:lpstr>Despite Recent Advances in CVD Management –  Improvement in Risk Reduction is Needed</vt:lpstr>
      <vt:lpstr>What Actually Causes a ‘Heart Attack’?</vt:lpstr>
      <vt:lpstr>What Actually Causes a ‘Heart Attack’?</vt:lpstr>
      <vt:lpstr>What Actually Causes a ‘Heart Attack’?</vt:lpstr>
      <vt:lpstr> What Actually Causes a ‘Heart Attack’?</vt:lpstr>
      <vt:lpstr>How To Determine Your Risk of a Heart Attack or Stroke? Atherosclerotic Cardiovascular Disease (ASCVD) Risk Calculator</vt:lpstr>
      <vt:lpstr>How To Determine Your Risk of a Heart Attack or Stroke?</vt:lpstr>
      <vt:lpstr>Significant Residual Risk for Cardiovascular Events Remains Despite LDL-C Lowering Therapy</vt:lpstr>
      <vt:lpstr>Know Your Risk:  If you’re just measuring basic lipids:   Cholesterol, LDL, HDL, &amp; Triglycerides,</vt:lpstr>
      <vt:lpstr>Key Point</vt:lpstr>
      <vt:lpstr>“Tip of the Iceberg” What the Basic Lipid/ Cholesterol Panel Misses</vt:lpstr>
      <vt:lpstr>PowerPoint Presentation</vt:lpstr>
      <vt:lpstr> Cardio-Vascular Disease (CVD) in Women </vt:lpstr>
      <vt:lpstr>Cardio-Vascular Disease (CVD) in Women </vt:lpstr>
      <vt:lpstr> Cardio-Vascular Disease (CVD) in Women</vt:lpstr>
      <vt:lpstr>CVD in Women: Role of Menopause &amp; Estrogen Deficiency</vt:lpstr>
      <vt:lpstr>CVD in Women: Role of Menopause  &amp; Estrogen Deficiency</vt:lpstr>
      <vt:lpstr>What is Menopause?</vt:lpstr>
      <vt:lpstr> History of Menopause &amp; Estrogen</vt:lpstr>
      <vt:lpstr> History of Menopause &amp; Estrogen</vt:lpstr>
      <vt:lpstr>History of Menopause &amp; Estrogen Controversy “When It All Went Wrong” </vt:lpstr>
      <vt:lpstr>History of Menopause &amp; Estrogen Controversy “When It All Went Wrong” </vt:lpstr>
      <vt:lpstr>History of Menopause &amp; Estrogen Controversy  “When It All Went Wrong”</vt:lpstr>
      <vt:lpstr> History of Menopause &amp; Estrogen  Long Term Impact of the 2002 WHI Study Report </vt:lpstr>
      <vt:lpstr>What Do We Know in 2024? North American Menopause Association (NAMS)  2017 NEW Position Statement:   </vt:lpstr>
      <vt:lpstr>North American Menopause Society (NAMS)  2017 NEW Position Statement (cont.) </vt:lpstr>
      <vt:lpstr> NAMS 2017 NEW Position Statement (cont.):   </vt:lpstr>
      <vt:lpstr>What Do We Know in 2024?  NAMS 2022 Hormone Therapy Updated Position Statement Key Points</vt:lpstr>
      <vt:lpstr>Why is Estrogen So Important to a Woman’s Health?  What has happened to the 80 million women not on Estrogen?</vt:lpstr>
      <vt:lpstr>Why is Estrogen So Important to a Woman’s Health?  What has happened to the 80 million women not on Estrogen?</vt:lpstr>
      <vt:lpstr>Why is Estrogen So Important to a Woman’s Health? What has happened to the 80 million women not on Estrogen?</vt:lpstr>
      <vt:lpstr>Common Symptoms of Menopause</vt:lpstr>
      <vt:lpstr>What About Symptoms of Menopause?</vt:lpstr>
      <vt:lpstr>  </vt:lpstr>
      <vt:lpstr>Common Symptoms of Menopause </vt:lpstr>
      <vt:lpstr>Common Symptoms of Menopause </vt:lpstr>
      <vt:lpstr>What are the Short-Term Benefits of HRT in Women? “RELIEF” from Symptoms</vt:lpstr>
      <vt:lpstr>What are the Long-Term BENEFITS of HRT in Women? What “Evidence-Based”  Research Reveals: </vt:lpstr>
      <vt:lpstr>Overall Conclusions Regarding Benefits of HRT</vt:lpstr>
      <vt:lpstr>My Recommendations for Women and HRT </vt:lpstr>
      <vt:lpstr>My Recommendations for Primary Prevention of CVD</vt:lpstr>
      <vt:lpstr>Primary Prevention of Heart Disease &amp; Stroke   “What I Tell My Patients”</vt:lpstr>
      <vt:lpstr>Six “C’s” for Achieving a Life of Living Well and Living Long  </vt:lpstr>
      <vt:lpstr>Follow the Path of Primary Prevention</vt:lpstr>
      <vt:lpstr>  Thank you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Gordon Gunn</cp:lastModifiedBy>
  <cp:revision>1601</cp:revision>
  <cp:lastPrinted>2018-03-20T00:13:45Z</cp:lastPrinted>
  <dcterms:created xsi:type="dcterms:W3CDTF">2010-04-12T23:12:02Z</dcterms:created>
  <dcterms:modified xsi:type="dcterms:W3CDTF">2024-05-15T18:15:22Z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